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GROWTH CURVE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Reshma</a:t>
            </a:r>
            <a:r>
              <a:rPr lang="en-US" dirty="0" smtClean="0"/>
              <a:t> </a:t>
            </a:r>
            <a:r>
              <a:rPr lang="en-US" dirty="0" err="1" smtClean="0"/>
              <a:t>Reghu</a:t>
            </a:r>
            <a:endParaRPr lang="en-US" dirty="0" smtClean="0"/>
          </a:p>
          <a:p>
            <a:r>
              <a:rPr lang="en-US" dirty="0" smtClean="0"/>
              <a:t>Assistant Professor</a:t>
            </a:r>
          </a:p>
          <a:p>
            <a:r>
              <a:rPr lang="en-US" dirty="0" err="1" smtClean="0"/>
              <a:t>Dept</a:t>
            </a:r>
            <a:r>
              <a:rPr lang="en-US" dirty="0" smtClean="0"/>
              <a:t> of Community medicine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974565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dirty="0" smtClean="0"/>
              <a:t>Morbidity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62500" lnSpcReduction="20000"/>
          </a:bodyPr>
          <a:lstStyle/>
          <a:p>
            <a:r>
              <a:rPr lang="en-IN" dirty="0"/>
              <a:t>C</a:t>
            </a:r>
            <a:r>
              <a:rPr lang="en-IN" dirty="0" smtClean="0"/>
              <a:t>hildren </a:t>
            </a:r>
            <a:r>
              <a:rPr lang="en-IN" dirty="0"/>
              <a:t>in this age group are usually victims of </a:t>
            </a:r>
            <a:r>
              <a:rPr lang="en-IN" dirty="0" smtClean="0"/>
              <a:t>PEM accompanied </a:t>
            </a:r>
            <a:r>
              <a:rPr lang="en-IN" dirty="0"/>
              <a:t>by retarded growth and </a:t>
            </a:r>
            <a:r>
              <a:rPr lang="en-IN" dirty="0" smtClean="0"/>
              <a:t>development.</a:t>
            </a:r>
          </a:p>
          <a:p>
            <a:r>
              <a:rPr lang="en-IN" dirty="0" smtClean="0"/>
              <a:t>main </a:t>
            </a:r>
            <a:r>
              <a:rPr lang="en-IN" dirty="0"/>
              <a:t>morbidity problems are </a:t>
            </a:r>
            <a:r>
              <a:rPr lang="en-IN" dirty="0" smtClean="0"/>
              <a:t>malnutrition and </a:t>
            </a:r>
            <a:r>
              <a:rPr lang="en-IN" dirty="0"/>
              <a:t>infections.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/>
              <a:t>prevalence of severe </a:t>
            </a:r>
            <a:r>
              <a:rPr lang="en-IN" dirty="0" smtClean="0"/>
              <a:t>protein-energy malnutrition </a:t>
            </a:r>
            <a:r>
              <a:rPr lang="en-IN" dirty="0"/>
              <a:t>ranged between 5-6 per cent, and mild </a:t>
            </a:r>
            <a:r>
              <a:rPr lang="en-IN" dirty="0" smtClean="0"/>
              <a:t>protein energy </a:t>
            </a:r>
            <a:r>
              <a:rPr lang="en-IN" dirty="0"/>
              <a:t>malnutrition about 40 per cent. </a:t>
            </a:r>
            <a:endParaRPr lang="en-IN" dirty="0" smtClean="0"/>
          </a:p>
          <a:p>
            <a:r>
              <a:rPr lang="en-IN" dirty="0" smtClean="0"/>
              <a:t>PEM </a:t>
            </a:r>
            <a:r>
              <a:rPr lang="en-IN" dirty="0"/>
              <a:t>is </a:t>
            </a:r>
            <a:r>
              <a:rPr lang="en-IN" dirty="0" smtClean="0"/>
              <a:t>often associated </a:t>
            </a:r>
            <a:r>
              <a:rPr lang="en-IN" dirty="0"/>
              <a:t>with other nutritional deficiency such as </a:t>
            </a:r>
            <a:r>
              <a:rPr lang="en-IN" dirty="0" smtClean="0"/>
              <a:t>anaemia, </a:t>
            </a:r>
            <a:r>
              <a:rPr lang="en-IN" dirty="0" err="1" smtClean="0"/>
              <a:t>xerophthalmia</a:t>
            </a:r>
            <a:r>
              <a:rPr lang="en-IN" dirty="0"/>
              <a:t>, etc. Diarrhoea, diphtheria, </a:t>
            </a:r>
            <a:r>
              <a:rPr lang="en-IN" dirty="0" smtClean="0"/>
              <a:t>tetanus, whooping </a:t>
            </a:r>
            <a:r>
              <a:rPr lang="en-IN" dirty="0"/>
              <a:t>cough, measles and other eruptive fevers, </a:t>
            </a:r>
            <a:r>
              <a:rPr lang="en-IN" dirty="0" smtClean="0"/>
              <a:t>skin and </a:t>
            </a:r>
            <a:r>
              <a:rPr lang="en-IN" dirty="0"/>
              <a:t>eye infections, and intestinal parasitic infestations </a:t>
            </a:r>
            <a:r>
              <a:rPr lang="en-IN" dirty="0" smtClean="0"/>
              <a:t>are usually </a:t>
            </a:r>
            <a:r>
              <a:rPr lang="en-IN" dirty="0"/>
              <a:t>common under the existing </a:t>
            </a:r>
            <a:r>
              <a:rPr lang="en-IN" dirty="0" smtClean="0"/>
              <a:t>environmental conditions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dirty="0" err="1" smtClean="0"/>
              <a:t>Atleast</a:t>
            </a:r>
            <a:r>
              <a:rPr lang="en-IN" dirty="0" smtClean="0"/>
              <a:t> </a:t>
            </a:r>
            <a:r>
              <a:rPr lang="en-IN" dirty="0"/>
              <a:t>5 per cent of the pre-school age </a:t>
            </a:r>
            <a:r>
              <a:rPr lang="en-IN" dirty="0" smtClean="0"/>
              <a:t>children belonging </a:t>
            </a:r>
            <a:r>
              <a:rPr lang="en-IN" dirty="0"/>
              <a:t>to poor socio-economic groups show signs </a:t>
            </a:r>
            <a:r>
              <a:rPr lang="en-IN" dirty="0" smtClean="0"/>
              <a:t>of vitamin </a:t>
            </a:r>
            <a:r>
              <a:rPr lang="en-IN" dirty="0"/>
              <a:t>A deficiency. </a:t>
            </a:r>
          </a:p>
          <a:p>
            <a:r>
              <a:rPr lang="en-IN" dirty="0" smtClean="0"/>
              <a:t>Accidents </a:t>
            </a:r>
            <a:r>
              <a:rPr lang="en-IN" dirty="0"/>
              <a:t>are also becoming </a:t>
            </a:r>
            <a:r>
              <a:rPr lang="en-IN" dirty="0" smtClean="0"/>
              <a:t>frequent, especially </a:t>
            </a:r>
            <a:r>
              <a:rPr lang="en-IN" dirty="0"/>
              <a:t>burns and trauma from home accidents, and to </a:t>
            </a:r>
            <a:r>
              <a:rPr lang="en-IN" dirty="0" smtClean="0"/>
              <a:t>an increasing </a:t>
            </a:r>
            <a:r>
              <a:rPr lang="en-IN" dirty="0"/>
              <a:t>degree, traffic accidents. </a:t>
            </a:r>
            <a:endParaRPr lang="en-IN" dirty="0" smtClean="0"/>
          </a:p>
          <a:p>
            <a:r>
              <a:rPr lang="en-IN" dirty="0" smtClean="0"/>
              <a:t>Some </a:t>
            </a:r>
            <a:r>
              <a:rPr lang="en-IN" dirty="0"/>
              <a:t>childhood </a:t>
            </a:r>
            <a:r>
              <a:rPr lang="en-IN" dirty="0" smtClean="0"/>
              <a:t>diseases and </a:t>
            </a:r>
            <a:r>
              <a:rPr lang="en-IN" dirty="0"/>
              <a:t>conditions do not kill their victims, but cause </a:t>
            </a:r>
            <a:r>
              <a:rPr lang="en-IN" dirty="0" smtClean="0"/>
              <a:t>serious disability </a:t>
            </a:r>
            <a:r>
              <a:rPr lang="en-IN" dirty="0"/>
              <a:t>(e.g., blindness, paralysis); and some </a:t>
            </a:r>
            <a:r>
              <a:rPr lang="en-IN" dirty="0" smtClean="0"/>
              <a:t>diseases become </a:t>
            </a:r>
            <a:r>
              <a:rPr lang="en-IN" dirty="0"/>
              <a:t>manifest later in life (e.g., heart disease and </a:t>
            </a:r>
            <a:r>
              <a:rPr lang="en-IN" dirty="0" smtClean="0"/>
              <a:t>mental retardation</a:t>
            </a:r>
            <a:r>
              <a:rPr lang="en-IN" dirty="0"/>
              <a:t>). </a:t>
            </a:r>
            <a:endParaRPr lang="en-IN" dirty="0" smtClean="0"/>
          </a:p>
          <a:p>
            <a:r>
              <a:rPr lang="en-IN" dirty="0" smtClean="0"/>
              <a:t>In </a:t>
            </a:r>
            <a:r>
              <a:rPr lang="en-IN" dirty="0"/>
              <a:t>many developing countries, periods of </a:t>
            </a:r>
            <a:r>
              <a:rPr lang="en-IN" dirty="0" smtClean="0"/>
              <a:t>illness take </a:t>
            </a:r>
            <a:r>
              <a:rPr lang="en-IN" dirty="0"/>
              <a:t>up 25-30 per cent of the child's life and each </a:t>
            </a:r>
            <a:r>
              <a:rPr lang="en-IN" dirty="0" smtClean="0"/>
              <a:t>represents either </a:t>
            </a:r>
            <a:r>
              <a:rPr lang="en-IN" dirty="0"/>
              <a:t>loss of weight or failure to gain weight. </a:t>
            </a:r>
          </a:p>
        </p:txBody>
      </p:sp>
    </p:spTree>
    <p:extLst>
      <p:ext uri="{BB962C8B-B14F-4D97-AF65-F5344CB8AC3E}">
        <p14:creationId xmlns:p14="http://schemas.microsoft.com/office/powerpoint/2010/main" xmlns="" val="1166247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IN" i="1" dirty="0"/>
              <a:t>Growth and development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r>
              <a:rPr lang="en-IN" dirty="0" smtClean="0"/>
              <a:t>Any adverse influences </a:t>
            </a:r>
            <a:r>
              <a:rPr lang="en-IN" dirty="0"/>
              <a:t>operating on children during this period (e.g</a:t>
            </a:r>
            <a:r>
              <a:rPr lang="en-IN" dirty="0" smtClean="0"/>
              <a:t>., malnutrition </a:t>
            </a:r>
            <a:r>
              <a:rPr lang="en-IN" dirty="0"/>
              <a:t>and infection) may result in severe </a:t>
            </a:r>
            <a:r>
              <a:rPr lang="en-IN" dirty="0" smtClean="0"/>
              <a:t>limitations in </a:t>
            </a:r>
            <a:r>
              <a:rPr lang="en-IN" dirty="0"/>
              <a:t>their development, some of which at least are irreversible.</a:t>
            </a:r>
          </a:p>
          <a:p>
            <a:r>
              <a:rPr lang="en-IN" dirty="0"/>
              <a:t>The concept of vulnerability calls for preventive care </a:t>
            </a:r>
            <a:r>
              <a:rPr lang="en-IN" dirty="0" smtClean="0"/>
              <a:t>and special </a:t>
            </a:r>
            <a:r>
              <a:rPr lang="en-IN" dirty="0"/>
              <a:t>actions to meet the biological and </a:t>
            </a:r>
            <a:r>
              <a:rPr lang="en-IN" dirty="0" smtClean="0"/>
              <a:t>psychological needs </a:t>
            </a:r>
            <a:r>
              <a:rPr lang="en-IN" dirty="0"/>
              <a:t>inherent in the process of human growth </a:t>
            </a:r>
            <a:r>
              <a:rPr lang="en-IN" dirty="0" smtClean="0"/>
              <a:t>and development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024028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dirty="0" smtClean="0"/>
              <a:t>Accessibility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N" dirty="0"/>
          </a:p>
          <a:p>
            <a:r>
              <a:rPr lang="en-IN" dirty="0"/>
              <a:t>Special inputs are needed (e.g., day care centres, play </a:t>
            </a:r>
            <a:r>
              <a:rPr lang="en-IN" dirty="0" smtClean="0"/>
              <a:t>group centres</a:t>
            </a:r>
            <a:r>
              <a:rPr lang="en-IN" dirty="0"/>
              <a:t>, children's clubs) to reach the toddler and to bring </a:t>
            </a:r>
            <a:r>
              <a:rPr lang="en-IN" dirty="0" smtClean="0"/>
              <a:t>him into </a:t>
            </a:r>
            <a:r>
              <a:rPr lang="en-IN" dirty="0"/>
              <a:t>the orbit of health care. </a:t>
            </a:r>
          </a:p>
        </p:txBody>
      </p:sp>
    </p:spTree>
    <p:extLst>
      <p:ext uri="{BB962C8B-B14F-4D97-AF65-F5344CB8AC3E}">
        <p14:creationId xmlns:p14="http://schemas.microsoft.com/office/powerpoint/2010/main" xmlns="" val="2331391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IN" i="1" dirty="0"/>
              <a:t>Prevention </a:t>
            </a:r>
            <a:r>
              <a:rPr lang="en-IN" dirty="0"/>
              <a:t>in </a:t>
            </a:r>
            <a:r>
              <a:rPr lang="en-IN" i="1" dirty="0"/>
              <a:t>childhood of health </a:t>
            </a:r>
            <a:r>
              <a:rPr lang="en-IN" i="1" dirty="0" smtClean="0"/>
              <a:t>problems </a:t>
            </a:r>
            <a:r>
              <a:rPr lang="en-IN" dirty="0" smtClean="0"/>
              <a:t>in</a:t>
            </a:r>
            <a:r>
              <a:rPr lang="en-IN" dirty="0"/>
              <a:t> </a:t>
            </a:r>
            <a:r>
              <a:rPr lang="en-IN" i="1" dirty="0" smtClean="0"/>
              <a:t>adult </a:t>
            </a:r>
            <a:r>
              <a:rPr lang="en-IN" i="1" dirty="0"/>
              <a:t>life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77500" lnSpcReduction="20000"/>
          </a:bodyPr>
          <a:lstStyle/>
          <a:p>
            <a:r>
              <a:rPr lang="en-IN" dirty="0"/>
              <a:t>E</a:t>
            </a:r>
            <a:r>
              <a:rPr lang="en-IN" dirty="0" smtClean="0"/>
              <a:t>vents </a:t>
            </a:r>
            <a:r>
              <a:rPr lang="en-IN" dirty="0"/>
              <a:t>in early life (</a:t>
            </a:r>
            <a:r>
              <a:rPr lang="en-IN" dirty="0" smtClean="0"/>
              <a:t>e.g. child's </a:t>
            </a:r>
            <a:r>
              <a:rPr lang="en-IN" dirty="0"/>
              <a:t>diet, infections) </a:t>
            </a:r>
            <a:r>
              <a:rPr lang="en-IN" dirty="0" smtClean="0"/>
              <a:t>can affect the </a:t>
            </a:r>
            <a:r>
              <a:rPr lang="en-IN" dirty="0"/>
              <a:t>health when </a:t>
            </a:r>
            <a:r>
              <a:rPr lang="en-IN" dirty="0" smtClean="0"/>
              <a:t>they </a:t>
            </a:r>
            <a:r>
              <a:rPr lang="en-IN" dirty="0"/>
              <a:t>becomes </a:t>
            </a:r>
            <a:r>
              <a:rPr lang="en-IN" dirty="0" smtClean="0"/>
              <a:t>an adult</a:t>
            </a:r>
            <a:r>
              <a:rPr lang="en-IN" dirty="0"/>
              <a:t>, and </a:t>
            </a:r>
            <a:r>
              <a:rPr lang="en-IN" dirty="0" smtClean="0"/>
              <a:t> </a:t>
            </a:r>
            <a:r>
              <a:rPr lang="en-IN" dirty="0"/>
              <a:t>can be prevented </a:t>
            </a:r>
            <a:r>
              <a:rPr lang="en-IN" dirty="0" smtClean="0"/>
              <a:t>through early </a:t>
            </a:r>
            <a:r>
              <a:rPr lang="en-IN" dirty="0"/>
              <a:t>action, for example, dental diseases in adulthood.</a:t>
            </a:r>
          </a:p>
          <a:p>
            <a:r>
              <a:rPr lang="en-IN" dirty="0"/>
              <a:t>Early treatment of streptococcal infection can </a:t>
            </a:r>
            <a:r>
              <a:rPr lang="en-IN" dirty="0" smtClean="0"/>
              <a:t>prevent rheumatic </a:t>
            </a:r>
            <a:r>
              <a:rPr lang="en-IN" dirty="0"/>
              <a:t>heart disease. </a:t>
            </a:r>
            <a:endParaRPr lang="en-IN" dirty="0" smtClean="0"/>
          </a:p>
          <a:p>
            <a:r>
              <a:rPr lang="en-IN" dirty="0" smtClean="0"/>
              <a:t>Obesity</a:t>
            </a:r>
            <a:r>
              <a:rPr lang="en-IN" dirty="0"/>
              <a:t>, hypertension, </a:t>
            </a:r>
            <a:r>
              <a:rPr lang="en-IN" dirty="0" smtClean="0"/>
              <a:t>cardiovascular diseases</a:t>
            </a:r>
            <a:r>
              <a:rPr lang="en-IN" dirty="0"/>
              <a:t>, and certain mental disorders may be laid in </a:t>
            </a:r>
            <a:r>
              <a:rPr lang="en-IN" dirty="0" smtClean="0"/>
              <a:t>early life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dirty="0" smtClean="0"/>
              <a:t>Some </a:t>
            </a:r>
            <a:r>
              <a:rPr lang="en-IN" dirty="0"/>
              <a:t>of the chronic orthopaedic ailments of the </a:t>
            </a:r>
            <a:r>
              <a:rPr lang="en-IN" dirty="0" smtClean="0"/>
              <a:t>adult are </a:t>
            </a:r>
            <a:r>
              <a:rPr lang="en-IN" dirty="0"/>
              <a:t>probably connected with anomalies in the </a:t>
            </a:r>
            <a:r>
              <a:rPr lang="en-IN" dirty="0" smtClean="0"/>
              <a:t>development or </a:t>
            </a:r>
            <a:r>
              <a:rPr lang="en-IN" dirty="0"/>
              <a:t>minor uncorrected infirmities of the infant (e.g. </a:t>
            </a:r>
            <a:r>
              <a:rPr lang="en-IN" dirty="0" err="1" smtClean="0"/>
              <a:t>talipes</a:t>
            </a:r>
            <a:r>
              <a:rPr lang="en-IN" dirty="0" smtClean="0"/>
              <a:t>, congenital </a:t>
            </a:r>
            <a:r>
              <a:rPr lang="en-IN" dirty="0"/>
              <a:t>dislocation of the hip). </a:t>
            </a:r>
          </a:p>
          <a:p>
            <a:r>
              <a:rPr lang="en-IN" dirty="0"/>
              <a:t>Since young children are "vulnerable" to social </a:t>
            </a:r>
            <a:r>
              <a:rPr lang="en-IN" dirty="0" smtClean="0"/>
              <a:t>and health </a:t>
            </a:r>
            <a:r>
              <a:rPr lang="en-IN" dirty="0"/>
              <a:t>hazards which can retard or arrest their physical </a:t>
            </a:r>
            <a:r>
              <a:rPr lang="en-IN" dirty="0" smtClean="0"/>
              <a:t>and mental </a:t>
            </a:r>
            <a:r>
              <a:rPr lang="en-IN" dirty="0"/>
              <a:t>development during these critical years, they </a:t>
            </a:r>
            <a:r>
              <a:rPr lang="en-IN" dirty="0" smtClean="0"/>
              <a:t>deserve special </a:t>
            </a:r>
            <a:r>
              <a:rPr lang="en-IN" dirty="0"/>
              <a:t>attention by the administration, general </a:t>
            </a:r>
            <a:r>
              <a:rPr lang="en-IN" dirty="0" smtClean="0"/>
              <a:t>population and </a:t>
            </a:r>
            <a:r>
              <a:rPr lang="en-IN" dirty="0"/>
              <a:t>the family.</a:t>
            </a:r>
          </a:p>
        </p:txBody>
      </p:sp>
    </p:spTree>
    <p:extLst>
      <p:ext uri="{BB962C8B-B14F-4D97-AF65-F5344CB8AC3E}">
        <p14:creationId xmlns:p14="http://schemas.microsoft.com/office/powerpoint/2010/main" xmlns="" val="1837224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HEALTH PROBLEMS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1. low birth weight</a:t>
            </a:r>
          </a:p>
          <a:p>
            <a:pPr marL="0" indent="0">
              <a:buNone/>
            </a:pPr>
            <a:r>
              <a:rPr lang="en-IN" dirty="0"/>
              <a:t>2. malnutrition</a:t>
            </a:r>
          </a:p>
          <a:p>
            <a:pPr marL="0" indent="0">
              <a:buNone/>
            </a:pPr>
            <a:r>
              <a:rPr lang="en-IN" dirty="0"/>
              <a:t>3. infections and </a:t>
            </a:r>
            <a:r>
              <a:rPr lang="en-IN" dirty="0" err="1"/>
              <a:t>parasitosis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4. accidents and poisoning</a:t>
            </a:r>
          </a:p>
          <a:p>
            <a:pPr marL="0" indent="0">
              <a:buNone/>
            </a:pPr>
            <a:r>
              <a:rPr lang="en-IN" dirty="0"/>
              <a:t>5. behavioural problems.</a:t>
            </a:r>
          </a:p>
        </p:txBody>
      </p:sp>
    </p:spTree>
    <p:extLst>
      <p:ext uri="{BB962C8B-B14F-4D97-AF65-F5344CB8AC3E}">
        <p14:creationId xmlns:p14="http://schemas.microsoft.com/office/powerpoint/2010/main" xmlns="" val="3588570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r>
              <a:rPr lang="en-IN" dirty="0"/>
              <a:t>At present in India 43.5 per cent children under 5 </a:t>
            </a:r>
            <a:r>
              <a:rPr lang="en-IN" dirty="0" smtClean="0"/>
              <a:t>years age </a:t>
            </a:r>
            <a:r>
              <a:rPr lang="en-IN" dirty="0"/>
              <a:t>are </a:t>
            </a:r>
            <a:r>
              <a:rPr lang="en-IN" dirty="0" smtClean="0"/>
              <a:t>underweight.</a:t>
            </a:r>
          </a:p>
          <a:p>
            <a:r>
              <a:rPr lang="en-IN" dirty="0" smtClean="0"/>
              <a:t>43 </a:t>
            </a:r>
            <a:r>
              <a:rPr lang="en-IN" dirty="0"/>
              <a:t>per cent moderate </a:t>
            </a:r>
            <a:r>
              <a:rPr lang="en-IN" dirty="0" smtClean="0"/>
              <a:t>to severe </a:t>
            </a:r>
            <a:r>
              <a:rPr lang="en-IN" dirty="0"/>
              <a:t>cases, </a:t>
            </a:r>
            <a:endParaRPr lang="en-IN" dirty="0" smtClean="0"/>
          </a:p>
          <a:p>
            <a:r>
              <a:rPr lang="en-IN" dirty="0" smtClean="0"/>
              <a:t>16 </a:t>
            </a:r>
            <a:r>
              <a:rPr lang="en-IN" dirty="0"/>
              <a:t>per cent severe malnutrition, of these,</a:t>
            </a:r>
          </a:p>
          <a:p>
            <a:r>
              <a:rPr lang="en-IN" dirty="0"/>
              <a:t>20 per cent have moderate to severe wasting and </a:t>
            </a:r>
            <a:endParaRPr lang="en-IN" dirty="0" smtClean="0"/>
          </a:p>
          <a:p>
            <a:r>
              <a:rPr lang="en-IN" dirty="0" smtClean="0"/>
              <a:t>48 per cent </a:t>
            </a:r>
            <a:r>
              <a:rPr lang="en-IN" dirty="0"/>
              <a:t>moderate to severe stunting</a:t>
            </a:r>
          </a:p>
        </p:txBody>
      </p:sp>
    </p:spTree>
    <p:extLst>
      <p:ext uri="{BB962C8B-B14F-4D97-AF65-F5344CB8AC3E}">
        <p14:creationId xmlns:p14="http://schemas.microsoft.com/office/powerpoint/2010/main" xmlns="" val="1237328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8991600" cy="5943600"/>
          </a:xfrm>
        </p:spPr>
        <p:txBody>
          <a:bodyPr>
            <a:normAutofit fontScale="92500"/>
          </a:bodyPr>
          <a:lstStyle/>
          <a:p>
            <a:pPr algn="just"/>
            <a:r>
              <a:rPr lang="en-IN" dirty="0"/>
              <a:t>Malnutrition makes the child more susceptible </a:t>
            </a:r>
            <a:r>
              <a:rPr lang="en-IN" dirty="0" smtClean="0"/>
              <a:t>to infection</a:t>
            </a:r>
            <a:r>
              <a:rPr lang="en-IN" dirty="0"/>
              <a:t>, recovery is slower and mortality is higher.</a:t>
            </a:r>
          </a:p>
          <a:p>
            <a:pPr algn="just"/>
            <a:r>
              <a:rPr lang="en-IN" dirty="0" smtClean="0"/>
              <a:t> </a:t>
            </a:r>
            <a:r>
              <a:rPr lang="en-IN" dirty="0"/>
              <a:t>Malnutrition in infancy </a:t>
            </a:r>
            <a:r>
              <a:rPr lang="en-IN" dirty="0" smtClean="0"/>
              <a:t>and childhood </a:t>
            </a:r>
            <a:r>
              <a:rPr lang="en-IN" dirty="0"/>
              <a:t>leads to stunted growth. </a:t>
            </a:r>
            <a:endParaRPr lang="en-IN" dirty="0" smtClean="0"/>
          </a:p>
          <a:p>
            <a:pPr algn="just"/>
            <a:r>
              <a:rPr lang="en-IN" dirty="0" smtClean="0"/>
              <a:t>It </a:t>
            </a:r>
            <a:r>
              <a:rPr lang="en-IN" dirty="0"/>
              <a:t>also manifests </a:t>
            </a:r>
            <a:r>
              <a:rPr lang="en-IN" dirty="0" smtClean="0"/>
              <a:t>by clinical </a:t>
            </a:r>
            <a:r>
              <a:rPr lang="en-IN" dirty="0"/>
              <a:t>signs of micronutrient and vitamin deficiencies.</a:t>
            </a:r>
          </a:p>
          <a:p>
            <a:pPr algn="just"/>
            <a:r>
              <a:rPr lang="en-IN" dirty="0"/>
              <a:t>Prevention and appropriate treatment of diarrhoea, </a:t>
            </a:r>
            <a:r>
              <a:rPr lang="en-IN" dirty="0" smtClean="0"/>
              <a:t>measles and </a:t>
            </a:r>
            <a:r>
              <a:rPr lang="en-IN" dirty="0"/>
              <a:t>other infections in infancy and early childhood </a:t>
            </a:r>
            <a:r>
              <a:rPr lang="en-IN" dirty="0" smtClean="0"/>
              <a:t>are important </a:t>
            </a:r>
            <a:r>
              <a:rPr lang="en-IN" dirty="0"/>
              <a:t>to reduce malnutrition </a:t>
            </a:r>
            <a:r>
              <a:rPr lang="en-IN" dirty="0" smtClean="0"/>
              <a:t>rates. </a:t>
            </a:r>
          </a:p>
          <a:p>
            <a:pPr algn="just"/>
            <a:r>
              <a:rPr lang="en-IN" dirty="0" smtClean="0"/>
              <a:t>Exclusive breastfeeding in </a:t>
            </a:r>
            <a:r>
              <a:rPr lang="en-IN" dirty="0"/>
              <a:t>first 6 months of life is very important</a:t>
            </a:r>
          </a:p>
        </p:txBody>
      </p:sp>
    </p:spTree>
    <p:extLst>
      <p:ext uri="{BB962C8B-B14F-4D97-AF65-F5344CB8AC3E}">
        <p14:creationId xmlns:p14="http://schemas.microsoft.com/office/powerpoint/2010/main" xmlns="" val="20167541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152400"/>
            <a:ext cx="8229600" cy="122238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dirty="0" smtClean="0"/>
              <a:t>37 </a:t>
            </a:r>
            <a:r>
              <a:rPr lang="en-IN" dirty="0"/>
              <a:t>per cent of the children in the </a:t>
            </a:r>
            <a:r>
              <a:rPr lang="en-IN" dirty="0" smtClean="0"/>
              <a:t>developing world </a:t>
            </a:r>
            <a:r>
              <a:rPr lang="en-IN" dirty="0"/>
              <a:t>have low height for their age i.e. </a:t>
            </a:r>
            <a:r>
              <a:rPr lang="en-IN" dirty="0" smtClean="0"/>
              <a:t>stunting</a:t>
            </a:r>
            <a:endParaRPr lang="en-IN" dirty="0"/>
          </a:p>
          <a:p>
            <a:pPr algn="just"/>
            <a:r>
              <a:rPr lang="en-IN" dirty="0" smtClean="0"/>
              <a:t> </a:t>
            </a:r>
            <a:r>
              <a:rPr lang="en-IN" dirty="0"/>
              <a:t>10 </a:t>
            </a:r>
            <a:r>
              <a:rPr lang="en-IN" dirty="0" smtClean="0"/>
              <a:t>per cent </a:t>
            </a:r>
            <a:r>
              <a:rPr lang="en-IN" dirty="0"/>
              <a:t>children have low weight for height. </a:t>
            </a:r>
            <a:endParaRPr lang="en-IN" dirty="0" smtClean="0"/>
          </a:p>
          <a:p>
            <a:pPr algn="just"/>
            <a:r>
              <a:rPr lang="en-IN" dirty="0" smtClean="0"/>
              <a:t>The </a:t>
            </a:r>
            <a:r>
              <a:rPr lang="en-IN" dirty="0"/>
              <a:t>rate of </a:t>
            </a:r>
            <a:r>
              <a:rPr lang="en-IN" dirty="0" smtClean="0"/>
              <a:t>low height </a:t>
            </a:r>
            <a:r>
              <a:rPr lang="en-IN" dirty="0"/>
              <a:t>for age reflects the cumulative effects </a:t>
            </a:r>
            <a:r>
              <a:rPr lang="en-IN" dirty="0" smtClean="0"/>
              <a:t>of </a:t>
            </a:r>
          </a:p>
          <a:p>
            <a:pPr algn="just"/>
            <a:r>
              <a:rPr lang="en-IN" dirty="0" smtClean="0"/>
              <a:t>Under- nutrition </a:t>
            </a:r>
            <a:r>
              <a:rPr lang="en-IN" dirty="0"/>
              <a:t>and infections since birth or even </a:t>
            </a:r>
            <a:r>
              <a:rPr lang="en-IN" dirty="0" smtClean="0"/>
              <a:t>before birth</a:t>
            </a:r>
          </a:p>
          <a:p>
            <a:pPr algn="just"/>
            <a:r>
              <a:rPr lang="en-IN" dirty="0" smtClean="0"/>
              <a:t>high </a:t>
            </a:r>
            <a:r>
              <a:rPr lang="en-IN" dirty="0"/>
              <a:t>rates are often suggestive of bad </a:t>
            </a:r>
            <a:r>
              <a:rPr lang="en-IN" dirty="0" smtClean="0"/>
              <a:t>environmental conditions </a:t>
            </a:r>
            <a:r>
              <a:rPr lang="en-IN" dirty="0"/>
              <a:t>and/or early malnutrition. </a:t>
            </a:r>
            <a:endParaRPr lang="en-IN" dirty="0" smtClean="0"/>
          </a:p>
          <a:p>
            <a:pPr algn="just"/>
            <a:r>
              <a:rPr lang="en-IN" dirty="0" smtClean="0"/>
              <a:t>Greater </a:t>
            </a:r>
            <a:r>
              <a:rPr lang="en-IN" dirty="0"/>
              <a:t>frequency of low weight for height, often </a:t>
            </a:r>
            <a:r>
              <a:rPr lang="en-IN" dirty="0" smtClean="0"/>
              <a:t>reflects current </a:t>
            </a:r>
            <a:r>
              <a:rPr lang="en-IN" dirty="0"/>
              <a:t>severe </a:t>
            </a:r>
            <a:r>
              <a:rPr lang="en-IN" dirty="0" smtClean="0"/>
              <a:t>under-nutrition </a:t>
            </a:r>
            <a:r>
              <a:rPr lang="en-IN" dirty="0"/>
              <a:t>or disease.</a:t>
            </a:r>
          </a:p>
        </p:txBody>
      </p:sp>
    </p:spTree>
    <p:extLst>
      <p:ext uri="{BB962C8B-B14F-4D97-AF65-F5344CB8AC3E}">
        <p14:creationId xmlns:p14="http://schemas.microsoft.com/office/powerpoint/2010/main" xmlns="" val="17612728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IN" i="1" dirty="0"/>
              <a:t>Micronutrient malnutrition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lnSpcReduction="10000"/>
          </a:bodyPr>
          <a:lstStyle/>
          <a:p>
            <a:r>
              <a:rPr lang="en-IN" dirty="0"/>
              <a:t>Micronutrient malnutrition refers to a group of </a:t>
            </a:r>
            <a:r>
              <a:rPr lang="en-IN" dirty="0" smtClean="0"/>
              <a:t>conditions caused </a:t>
            </a:r>
            <a:r>
              <a:rPr lang="en-IN" dirty="0"/>
              <a:t>by deficiency of essential vitamins and minerals </a:t>
            </a:r>
            <a:r>
              <a:rPr lang="en-IN" dirty="0" smtClean="0"/>
              <a:t>such as </a:t>
            </a:r>
            <a:r>
              <a:rPr lang="en-IN" dirty="0"/>
              <a:t>vitamin A, calcium, iodine, iron and zinc</a:t>
            </a:r>
            <a:r>
              <a:rPr lang="en-IN" dirty="0" smtClean="0"/>
              <a:t>.</a:t>
            </a:r>
          </a:p>
          <a:p>
            <a:r>
              <a:rPr lang="en-IN" dirty="0" smtClean="0"/>
              <a:t> </a:t>
            </a:r>
            <a:r>
              <a:rPr lang="en-IN" dirty="0"/>
              <a:t>It is </a:t>
            </a:r>
            <a:r>
              <a:rPr lang="en-IN" dirty="0" smtClean="0"/>
              <a:t>estimated that </a:t>
            </a:r>
            <a:r>
              <a:rPr lang="en-IN" dirty="0"/>
              <a:t>about 2 billion people are affected by this type </a:t>
            </a:r>
            <a:r>
              <a:rPr lang="en-IN" dirty="0" smtClean="0"/>
              <a:t>of malnutrition.</a:t>
            </a:r>
          </a:p>
          <a:p>
            <a:r>
              <a:rPr lang="en-IN" dirty="0" smtClean="0"/>
              <a:t> </a:t>
            </a:r>
            <a:r>
              <a:rPr lang="en-IN" dirty="0"/>
              <a:t>Vitamin A deficiency is still the most </a:t>
            </a:r>
            <a:r>
              <a:rPr lang="en-IN" dirty="0" smtClean="0"/>
              <a:t>common cause </a:t>
            </a:r>
            <a:r>
              <a:rPr lang="en-IN" dirty="0"/>
              <a:t>of preventable childhood blindness world-wide</a:t>
            </a:r>
            <a:r>
              <a:rPr lang="en-IN" dirty="0" smtClean="0"/>
              <a:t>;</a:t>
            </a:r>
          </a:p>
          <a:p>
            <a:r>
              <a:rPr lang="en-IN" dirty="0" smtClean="0"/>
              <a:t> iodine deficiency </a:t>
            </a:r>
            <a:r>
              <a:rPr lang="en-IN" dirty="0"/>
              <a:t>causes goitre, </a:t>
            </a:r>
            <a:r>
              <a:rPr lang="en-IN" dirty="0" smtClean="0"/>
              <a:t>cretinism </a:t>
            </a:r>
            <a:r>
              <a:rPr lang="en-IN" dirty="0"/>
              <a:t>and brain damage; and</a:t>
            </a:r>
          </a:p>
          <a:p>
            <a:r>
              <a:rPr lang="en-IN" dirty="0"/>
              <a:t>anaemia results from insufficient iron intake.</a:t>
            </a:r>
          </a:p>
        </p:txBody>
      </p:sp>
    </p:spTree>
    <p:extLst>
      <p:ext uri="{BB962C8B-B14F-4D97-AF65-F5344CB8AC3E}">
        <p14:creationId xmlns:p14="http://schemas.microsoft.com/office/powerpoint/2010/main" xmlns="" val="28403164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IN" i="1" dirty="0"/>
              <a:t>Nutritional anaemia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r>
              <a:rPr lang="en-IN" dirty="0"/>
              <a:t>It affects all age groups, </a:t>
            </a:r>
            <a:r>
              <a:rPr lang="en-IN" dirty="0" smtClean="0"/>
              <a:t>including pre-school </a:t>
            </a:r>
            <a:r>
              <a:rPr lang="en-IN" dirty="0"/>
              <a:t>children, school children and elders. </a:t>
            </a:r>
            <a:endParaRPr lang="en-IN" dirty="0" smtClean="0"/>
          </a:p>
          <a:p>
            <a:r>
              <a:rPr lang="en-IN" dirty="0" smtClean="0"/>
              <a:t>Even mild anaemia </a:t>
            </a:r>
            <a:r>
              <a:rPr lang="en-IN" dirty="0"/>
              <a:t>reduces resistance to fatigue. </a:t>
            </a:r>
            <a:endParaRPr lang="en-IN" dirty="0" smtClean="0"/>
          </a:p>
          <a:p>
            <a:r>
              <a:rPr lang="en-IN" dirty="0" smtClean="0"/>
              <a:t>It </a:t>
            </a:r>
            <a:r>
              <a:rPr lang="en-IN" dirty="0"/>
              <a:t>has a </a:t>
            </a:r>
            <a:r>
              <a:rPr lang="en-IN" dirty="0" smtClean="0"/>
              <a:t>profound effect </a:t>
            </a:r>
            <a:r>
              <a:rPr lang="en-IN" dirty="0"/>
              <a:t>on psychological and physical behaviour.</a:t>
            </a:r>
          </a:p>
        </p:txBody>
      </p:sp>
    </p:spTree>
    <p:extLst>
      <p:ext uri="{BB962C8B-B14F-4D97-AF65-F5344CB8AC3E}">
        <p14:creationId xmlns:p14="http://schemas.microsoft.com/office/powerpoint/2010/main" xmlns="" val="2494716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GROWTH CHART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715000"/>
          </a:xfrm>
        </p:spPr>
        <p:txBody>
          <a:bodyPr>
            <a:normAutofit fontScale="92500" lnSpcReduction="20000"/>
          </a:bodyPr>
          <a:lstStyle/>
          <a:p>
            <a:r>
              <a:rPr lang="en-IN" dirty="0"/>
              <a:t>R</a:t>
            </a:r>
            <a:r>
              <a:rPr lang="en-IN" dirty="0" smtClean="0"/>
              <a:t>oad-to-health</a:t>
            </a:r>
            <a:r>
              <a:rPr lang="en-IN" dirty="0"/>
              <a:t>" chart </a:t>
            </a:r>
          </a:p>
          <a:p>
            <a:r>
              <a:rPr lang="en-IN" dirty="0" smtClean="0"/>
              <a:t>It </a:t>
            </a:r>
            <a:r>
              <a:rPr lang="en-IN" dirty="0"/>
              <a:t>is a visible </a:t>
            </a:r>
            <a:r>
              <a:rPr lang="en-IN" dirty="0" smtClean="0"/>
              <a:t>display of </a:t>
            </a:r>
            <a:r>
              <a:rPr lang="en-IN" dirty="0"/>
              <a:t>the child's physical growth and development</a:t>
            </a:r>
            <a:r>
              <a:rPr lang="en-IN" dirty="0" smtClean="0"/>
              <a:t>.</a:t>
            </a:r>
          </a:p>
          <a:p>
            <a:r>
              <a:rPr lang="en-IN" dirty="0" smtClean="0"/>
              <a:t> </a:t>
            </a:r>
            <a:r>
              <a:rPr lang="en-IN" dirty="0"/>
              <a:t>It is </a:t>
            </a:r>
            <a:r>
              <a:rPr lang="en-IN" dirty="0" smtClean="0"/>
              <a:t>designed primarily </a:t>
            </a:r>
            <a:r>
              <a:rPr lang="en-IN" dirty="0"/>
              <a:t>for the longitudinal follow-up (growth </a:t>
            </a:r>
            <a:r>
              <a:rPr lang="en-IN" dirty="0" smtClean="0"/>
              <a:t>monitoring) of </a:t>
            </a:r>
            <a:r>
              <a:rPr lang="en-IN" dirty="0"/>
              <a:t>a child, so that changes over time can be interpreted.</a:t>
            </a:r>
          </a:p>
          <a:p>
            <a:r>
              <a:rPr lang="en-IN" dirty="0"/>
              <a:t>It is important to note that in the weight-for-age chart, </a:t>
            </a:r>
            <a:r>
              <a:rPr lang="en-IN" dirty="0" smtClean="0"/>
              <a:t>the height </a:t>
            </a:r>
            <a:r>
              <a:rPr lang="en-IN" dirty="0"/>
              <a:t>of the child is not taken into consideration. This </a:t>
            </a:r>
            <a:r>
              <a:rPr lang="en-IN" dirty="0" smtClean="0"/>
              <a:t>is because </a:t>
            </a:r>
            <a:r>
              <a:rPr lang="en-IN" dirty="0"/>
              <a:t>weight is the most sensitive measure of growth, </a:t>
            </a:r>
            <a:r>
              <a:rPr lang="en-IN" dirty="0" smtClean="0"/>
              <a:t>and any </a:t>
            </a:r>
            <a:r>
              <a:rPr lang="en-IN" dirty="0"/>
              <a:t>deviation from "normal" can be detected easily </a:t>
            </a:r>
            <a:r>
              <a:rPr lang="en-IN" dirty="0" smtClean="0"/>
              <a:t>by comparison </a:t>
            </a:r>
            <a:r>
              <a:rPr lang="en-IN" dirty="0"/>
              <a:t>with </a:t>
            </a:r>
            <a:r>
              <a:rPr lang="en-IN" b="1" dirty="0"/>
              <a:t>reference </a:t>
            </a:r>
            <a:r>
              <a:rPr lang="en-IN" b="1" dirty="0" smtClean="0"/>
              <a:t>curves</a:t>
            </a:r>
          </a:p>
          <a:p>
            <a:r>
              <a:rPr lang="en-IN" dirty="0" smtClean="0"/>
              <a:t>offers a simple </a:t>
            </a:r>
            <a:r>
              <a:rPr lang="en-IN" dirty="0"/>
              <a:t>and inexpensive way of monitoring weight </a:t>
            </a:r>
            <a:r>
              <a:rPr lang="en-IN" dirty="0" smtClean="0"/>
              <a:t>gain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0034578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IN" i="1" dirty="0"/>
              <a:t>Vitamin A deficiency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fontScale="85000" lnSpcReduction="10000"/>
          </a:bodyPr>
          <a:lstStyle/>
          <a:p>
            <a:r>
              <a:rPr lang="en-IN" dirty="0" smtClean="0"/>
              <a:t>Young children </a:t>
            </a:r>
            <a:r>
              <a:rPr lang="en-IN" dirty="0"/>
              <a:t>are at greater risk of developing </a:t>
            </a:r>
            <a:r>
              <a:rPr lang="en-IN" dirty="0" err="1"/>
              <a:t>xerophthalmia</a:t>
            </a:r>
            <a:r>
              <a:rPr lang="en-IN" dirty="0" smtClean="0"/>
              <a:t>, </a:t>
            </a:r>
            <a:r>
              <a:rPr lang="en-IN" dirty="0"/>
              <a:t>partly because their vitamin A requirements </a:t>
            </a:r>
            <a:r>
              <a:rPr lang="en-IN" dirty="0" smtClean="0"/>
              <a:t>are proportionately </a:t>
            </a:r>
            <a:r>
              <a:rPr lang="en-IN" dirty="0"/>
              <a:t>greater than those of any other group </a:t>
            </a:r>
            <a:r>
              <a:rPr lang="en-IN" dirty="0" err="1" smtClean="0"/>
              <a:t>andnpartly</a:t>
            </a:r>
            <a:r>
              <a:rPr lang="en-IN" dirty="0" smtClean="0"/>
              <a:t> </a:t>
            </a:r>
            <a:r>
              <a:rPr lang="en-IN" dirty="0"/>
              <a:t>because they suffer most from infections.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/>
              <a:t>result </a:t>
            </a:r>
            <a:r>
              <a:rPr lang="en-IN" dirty="0" smtClean="0"/>
              <a:t>is that </a:t>
            </a:r>
            <a:r>
              <a:rPr lang="en-IN" dirty="0"/>
              <a:t>severe, blinding corneal destruction is most </a:t>
            </a:r>
            <a:r>
              <a:rPr lang="en-IN" dirty="0" smtClean="0"/>
              <a:t>frequently seen </a:t>
            </a:r>
            <a:r>
              <a:rPr lang="en-IN" dirty="0"/>
              <a:t>in children between the age of six months and </a:t>
            </a:r>
            <a:r>
              <a:rPr lang="en-IN" dirty="0" smtClean="0"/>
              <a:t>six years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dirty="0" smtClean="0"/>
              <a:t>Vitamin </a:t>
            </a:r>
            <a:r>
              <a:rPr lang="en-IN" dirty="0"/>
              <a:t>A deficiency is </a:t>
            </a:r>
            <a:r>
              <a:rPr lang="en-IN" dirty="0" smtClean="0"/>
              <a:t>most</a:t>
            </a:r>
            <a:r>
              <a:rPr lang="en-IN" dirty="0"/>
              <a:t> </a:t>
            </a:r>
            <a:r>
              <a:rPr lang="en-IN" dirty="0" smtClean="0"/>
              <a:t>frequent </a:t>
            </a:r>
            <a:r>
              <a:rPr lang="en-IN" dirty="0"/>
              <a:t>cause of blindness among pre-school children </a:t>
            </a:r>
            <a:r>
              <a:rPr lang="en-IN" dirty="0" smtClean="0"/>
              <a:t>in developing </a:t>
            </a:r>
            <a:r>
              <a:rPr lang="en-IN" dirty="0"/>
              <a:t>countries. </a:t>
            </a:r>
            <a:endParaRPr lang="en-IN" dirty="0" smtClean="0"/>
          </a:p>
          <a:p>
            <a:r>
              <a:rPr lang="en-IN" dirty="0" smtClean="0"/>
              <a:t>Some </a:t>
            </a:r>
            <a:r>
              <a:rPr lang="en-IN" dirty="0"/>
              <a:t>20 per cent children with </a:t>
            </a:r>
            <a:r>
              <a:rPr lang="en-IN" dirty="0" smtClean="0"/>
              <a:t>this deficiency </a:t>
            </a:r>
            <a:r>
              <a:rPr lang="en-IN" dirty="0"/>
              <a:t>are at increased risk of death from </a:t>
            </a:r>
            <a:r>
              <a:rPr lang="en-IN" dirty="0" smtClean="0"/>
              <a:t>common infections</a:t>
            </a:r>
            <a:r>
              <a:rPr lang="en-IN" dirty="0"/>
              <a:t>, and around 2 per cent are blinded or </a:t>
            </a:r>
            <a:r>
              <a:rPr lang="en-IN" dirty="0" smtClean="0"/>
              <a:t>suffer serious </a:t>
            </a:r>
            <a:r>
              <a:rPr lang="en-IN" dirty="0"/>
              <a:t>sight impairment.</a:t>
            </a:r>
          </a:p>
        </p:txBody>
      </p:sp>
    </p:spTree>
    <p:extLst>
      <p:ext uri="{BB962C8B-B14F-4D97-AF65-F5344CB8AC3E}">
        <p14:creationId xmlns:p14="http://schemas.microsoft.com/office/powerpoint/2010/main" xmlns="" val="15840091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IN" i="1" dirty="0"/>
              <a:t>Iodine deficiency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algn="just"/>
            <a:r>
              <a:rPr lang="en-IN" dirty="0"/>
              <a:t>Iodine deficiency disorders pose </a:t>
            </a:r>
            <a:r>
              <a:rPr lang="en-IN" dirty="0" smtClean="0"/>
              <a:t>a public </a:t>
            </a:r>
            <a:r>
              <a:rPr lang="en-IN" dirty="0"/>
              <a:t>health problem as about 1.5 billion people are </a:t>
            </a:r>
            <a:r>
              <a:rPr lang="en-IN" dirty="0" smtClean="0"/>
              <a:t>living in </a:t>
            </a:r>
            <a:r>
              <a:rPr lang="en-IN" dirty="0"/>
              <a:t>environments lacking this mineral</a:t>
            </a:r>
            <a:r>
              <a:rPr lang="en-IN" dirty="0" smtClean="0"/>
              <a:t>.</a:t>
            </a:r>
            <a:endParaRPr lang="en-IN" dirty="0"/>
          </a:p>
          <a:p>
            <a:pPr algn="just"/>
            <a:r>
              <a:rPr lang="en-IN" dirty="0"/>
              <a:t>30,000 babies are stillborn each year </a:t>
            </a:r>
          </a:p>
          <a:p>
            <a:pPr algn="just"/>
            <a:r>
              <a:rPr lang="en-IN" dirty="0" smtClean="0"/>
              <a:t> </a:t>
            </a:r>
            <a:r>
              <a:rPr lang="en-IN" dirty="0"/>
              <a:t>O</a:t>
            </a:r>
            <a:r>
              <a:rPr lang="en-IN" dirty="0" smtClean="0"/>
              <a:t>ver </a:t>
            </a:r>
            <a:r>
              <a:rPr lang="en-IN" dirty="0"/>
              <a:t>120,000 </a:t>
            </a:r>
            <a:r>
              <a:rPr lang="en-IN" dirty="0" smtClean="0"/>
              <a:t>are born </a:t>
            </a:r>
            <a:r>
              <a:rPr lang="en-IN" dirty="0"/>
              <a:t>mentally retarded, physically stunted, deaf-mute </a:t>
            </a:r>
            <a:r>
              <a:rPr lang="en-IN" dirty="0" smtClean="0"/>
              <a:t>or paralysed</a:t>
            </a:r>
            <a:r>
              <a:rPr lang="en-IN" dirty="0"/>
              <a:t>. </a:t>
            </a:r>
            <a:endParaRPr lang="en-IN" dirty="0" smtClean="0"/>
          </a:p>
          <a:p>
            <a:pPr algn="just"/>
            <a:r>
              <a:rPr lang="en-IN" dirty="0" smtClean="0"/>
              <a:t>Even </a:t>
            </a:r>
            <a:r>
              <a:rPr lang="en-IN" dirty="0"/>
              <a:t>when children are born otherwise </a:t>
            </a:r>
            <a:r>
              <a:rPr lang="en-IN" dirty="0" smtClean="0"/>
              <a:t>healthy, lack </a:t>
            </a:r>
            <a:r>
              <a:rPr lang="en-IN" dirty="0"/>
              <a:t>of iodine may still cause mental dullness and apathy.</a:t>
            </a:r>
          </a:p>
        </p:txBody>
      </p:sp>
    </p:spTree>
    <p:extLst>
      <p:ext uri="{BB962C8B-B14F-4D97-AF65-F5344CB8AC3E}">
        <p14:creationId xmlns:p14="http://schemas.microsoft.com/office/powerpoint/2010/main" xmlns="" val="8049451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14" y="-10633"/>
            <a:ext cx="9144000" cy="990600"/>
          </a:xfrm>
        </p:spPr>
        <p:txBody>
          <a:bodyPr/>
          <a:lstStyle/>
          <a:p>
            <a:r>
              <a:rPr lang="en-IN" b="1" dirty="0"/>
              <a:t>Infectious and parasitic diseases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70000" lnSpcReduction="20000"/>
          </a:bodyPr>
          <a:lstStyle/>
          <a:p>
            <a:r>
              <a:rPr lang="en-IN" dirty="0"/>
              <a:t>Young children fall an easy prey to infectious diseases.</a:t>
            </a:r>
          </a:p>
          <a:p>
            <a:r>
              <a:rPr lang="en-IN" dirty="0"/>
              <a:t>The leading childhood diseases are : diarrhoea, </a:t>
            </a:r>
            <a:r>
              <a:rPr lang="en-IN" dirty="0" smtClean="0"/>
              <a:t>respiratory </a:t>
            </a:r>
            <a:r>
              <a:rPr lang="fr-FR" dirty="0" smtClean="0"/>
              <a:t>infections</a:t>
            </a:r>
            <a:r>
              <a:rPr lang="fr-FR" dirty="0"/>
              <a:t>, </a:t>
            </a:r>
            <a:r>
              <a:rPr lang="fr-FR" dirty="0" err="1"/>
              <a:t>measles</a:t>
            </a:r>
            <a:r>
              <a:rPr lang="fr-FR" dirty="0"/>
              <a:t>, </a:t>
            </a:r>
            <a:r>
              <a:rPr lang="fr-FR" dirty="0" err="1"/>
              <a:t>pertussis</a:t>
            </a:r>
            <a:r>
              <a:rPr lang="fr-FR" dirty="0"/>
              <a:t>, polio, </a:t>
            </a:r>
            <a:r>
              <a:rPr lang="fr-FR" dirty="0" err="1"/>
              <a:t>neonatal</a:t>
            </a:r>
            <a:r>
              <a:rPr lang="fr-FR" dirty="0"/>
              <a:t> </a:t>
            </a:r>
            <a:r>
              <a:rPr lang="fr-FR" dirty="0" err="1" smtClean="0"/>
              <a:t>tetanus</a:t>
            </a:r>
            <a:r>
              <a:rPr lang="fr-FR" dirty="0" smtClean="0"/>
              <a:t>, </a:t>
            </a:r>
            <a:r>
              <a:rPr lang="en-IN" dirty="0" smtClean="0"/>
              <a:t>tuberculosis</a:t>
            </a:r>
            <a:r>
              <a:rPr lang="en-IN" dirty="0"/>
              <a:t>, and diphtheria. </a:t>
            </a:r>
            <a:endParaRPr lang="en-IN" dirty="0" smtClean="0"/>
          </a:p>
          <a:p>
            <a:r>
              <a:rPr lang="en-IN" dirty="0"/>
              <a:t>T</a:t>
            </a:r>
            <a:r>
              <a:rPr lang="en-IN" dirty="0" smtClean="0"/>
              <a:t>he </a:t>
            </a:r>
            <a:r>
              <a:rPr lang="en-IN" dirty="0"/>
              <a:t>incidence increases </a:t>
            </a:r>
            <a:r>
              <a:rPr lang="en-IN" dirty="0" smtClean="0"/>
              <a:t>with the </a:t>
            </a:r>
            <a:r>
              <a:rPr lang="en-IN" dirty="0"/>
              <a:t>aggravation of a state of malnutrition. </a:t>
            </a:r>
            <a:endParaRPr lang="en-IN" dirty="0" smtClean="0"/>
          </a:p>
          <a:p>
            <a:r>
              <a:rPr lang="en-IN" dirty="0" smtClean="0"/>
              <a:t>Of </a:t>
            </a:r>
            <a:r>
              <a:rPr lang="en-IN" dirty="0"/>
              <a:t>about 4 </a:t>
            </a:r>
            <a:r>
              <a:rPr lang="en-IN" dirty="0" smtClean="0"/>
              <a:t>million deaths </a:t>
            </a:r>
            <a:r>
              <a:rPr lang="en-IN" dirty="0"/>
              <a:t>a year from acute respiratory infections in </a:t>
            </a:r>
            <a:r>
              <a:rPr lang="en-IN" dirty="0" smtClean="0"/>
              <a:t>the developing </a:t>
            </a:r>
            <a:r>
              <a:rPr lang="en-IN" dirty="0"/>
              <a:t>world, a quarter are linked to malnutrition, and </a:t>
            </a:r>
            <a:r>
              <a:rPr lang="en-IN" dirty="0" smtClean="0"/>
              <a:t>a further </a:t>
            </a:r>
            <a:r>
              <a:rPr lang="en-IN" dirty="0"/>
              <a:t>quarter associated with complications of </a:t>
            </a:r>
            <a:r>
              <a:rPr lang="en-IN" dirty="0" smtClean="0"/>
              <a:t>measles, pertussis</a:t>
            </a:r>
            <a:r>
              <a:rPr lang="en-IN" dirty="0"/>
              <a:t>, malaria and HIV/AIDS. </a:t>
            </a:r>
            <a:endParaRPr lang="en-IN" dirty="0" smtClean="0"/>
          </a:p>
          <a:p>
            <a:r>
              <a:rPr lang="en-IN" dirty="0" smtClean="0"/>
              <a:t>During </a:t>
            </a:r>
            <a:r>
              <a:rPr lang="en-IN" dirty="0"/>
              <a:t>2012, about 9 </a:t>
            </a:r>
            <a:r>
              <a:rPr lang="en-IN" dirty="0" smtClean="0"/>
              <a:t>per cent </a:t>
            </a:r>
            <a:r>
              <a:rPr lang="en-IN" dirty="0"/>
              <a:t>of under-five mortality worldwide was due to </a:t>
            </a:r>
            <a:r>
              <a:rPr lang="en-IN" dirty="0" smtClean="0"/>
              <a:t>diarrhoeal diseases</a:t>
            </a:r>
            <a:r>
              <a:rPr lang="en-IN" dirty="0"/>
              <a:t>, about 17 per cent due to ARI, about 1 per </a:t>
            </a:r>
            <a:r>
              <a:rPr lang="en-IN" dirty="0" smtClean="0"/>
              <a:t>cent deaths </a:t>
            </a:r>
            <a:r>
              <a:rPr lang="en-IN" dirty="0"/>
              <a:t>were due to measles and about 7 per cent due </a:t>
            </a:r>
            <a:r>
              <a:rPr lang="en-IN" dirty="0" smtClean="0"/>
              <a:t>to malaria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dirty="0" smtClean="0"/>
              <a:t>In </a:t>
            </a:r>
            <a:r>
              <a:rPr lang="en-IN" dirty="0"/>
              <a:t>India, during the year 2013, 4,090 cases </a:t>
            </a:r>
            <a:r>
              <a:rPr lang="en-IN" dirty="0" smtClean="0"/>
              <a:t>of diphtheria</a:t>
            </a:r>
            <a:r>
              <a:rPr lang="en-IN" dirty="0"/>
              <a:t>, 15, 768 cases of measles, 36,661 cases </a:t>
            </a:r>
            <a:r>
              <a:rPr lang="en-IN" dirty="0" smtClean="0"/>
              <a:t>of pertussis</a:t>
            </a:r>
            <a:r>
              <a:rPr lang="en-IN" dirty="0"/>
              <a:t>, and 528 cases of neonatal tetanus </a:t>
            </a:r>
            <a:r>
              <a:rPr lang="en-IN" dirty="0" smtClean="0"/>
              <a:t>were reported </a:t>
            </a:r>
            <a:r>
              <a:rPr lang="en-IN" i="1" dirty="0" smtClean="0"/>
              <a:t>.</a:t>
            </a:r>
          </a:p>
          <a:p>
            <a:r>
              <a:rPr lang="en-IN" i="1" dirty="0"/>
              <a:t>I</a:t>
            </a:r>
            <a:r>
              <a:rPr lang="en-IN" dirty="0" smtClean="0"/>
              <a:t>n </a:t>
            </a:r>
            <a:r>
              <a:rPr lang="en-IN" dirty="0"/>
              <a:t>the case of eruptive fevers, </a:t>
            </a:r>
            <a:r>
              <a:rPr lang="en-IN" dirty="0" smtClean="0"/>
              <a:t>malaria, intestinal </a:t>
            </a:r>
            <a:r>
              <a:rPr lang="en-IN" dirty="0"/>
              <a:t>parasites such as </a:t>
            </a:r>
            <a:r>
              <a:rPr lang="en-IN" dirty="0" err="1"/>
              <a:t>ascariasis</a:t>
            </a:r>
            <a:r>
              <a:rPr lang="en-IN" dirty="0"/>
              <a:t>, hookworm, </a:t>
            </a:r>
            <a:r>
              <a:rPr lang="en-IN" dirty="0" smtClean="0"/>
              <a:t>giardiasis  and </a:t>
            </a:r>
            <a:r>
              <a:rPr lang="en-IN" dirty="0" err="1"/>
              <a:t>amoebiasis</a:t>
            </a:r>
            <a:r>
              <a:rPr lang="en-IN" dirty="0"/>
              <a:t> etc. which are common because of </a:t>
            </a:r>
            <a:r>
              <a:rPr lang="en-IN" dirty="0" smtClean="0"/>
              <a:t>poor environmental </a:t>
            </a:r>
            <a:r>
              <a:rPr lang="en-IN" dirty="0"/>
              <a:t>sanitation and paucity of potable </a:t>
            </a:r>
            <a:r>
              <a:rPr lang="en-IN" dirty="0" smtClean="0"/>
              <a:t>drinking water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/>
              <a:t>prevention and treatment of children's </a:t>
            </a:r>
            <a:r>
              <a:rPr lang="en-IN" dirty="0" smtClean="0"/>
              <a:t>illnesses may </a:t>
            </a:r>
            <a:r>
              <a:rPr lang="en-IN" dirty="0"/>
              <a:t>interrupt the transmission of infection in </a:t>
            </a:r>
            <a:r>
              <a:rPr lang="en-IN" dirty="0" smtClean="0"/>
              <a:t>the community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409657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IN" b="1" dirty="0"/>
              <a:t>Accidents and poisoning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r>
              <a:rPr lang="en-IN" dirty="0"/>
              <a:t>In the developed world, accidents and poisoning </a:t>
            </a:r>
            <a:r>
              <a:rPr lang="en-IN" dirty="0" smtClean="0"/>
              <a:t>have become an </a:t>
            </a:r>
            <a:r>
              <a:rPr lang="en-IN" dirty="0"/>
              <a:t>important child health problem.</a:t>
            </a:r>
          </a:p>
          <a:p>
            <a:r>
              <a:rPr lang="en-IN" dirty="0"/>
              <a:t>A</a:t>
            </a:r>
            <a:r>
              <a:rPr lang="en-IN" dirty="0" smtClean="0"/>
              <a:t>ccidents among children </a:t>
            </a:r>
            <a:r>
              <a:rPr lang="en-IN" dirty="0"/>
              <a:t>are frequent in the developing countries </a:t>
            </a:r>
            <a:r>
              <a:rPr lang="en-IN" dirty="0" smtClean="0"/>
              <a:t>also, </a:t>
            </a:r>
            <a:r>
              <a:rPr lang="en-IN" dirty="0" smtClean="0">
                <a:solidFill>
                  <a:srgbClr val="FF0000"/>
                </a:solidFill>
              </a:rPr>
              <a:t>especially </a:t>
            </a:r>
            <a:r>
              <a:rPr lang="en-IN" dirty="0">
                <a:solidFill>
                  <a:srgbClr val="FF0000"/>
                </a:solidFill>
              </a:rPr>
              <a:t>burns and trauma</a:t>
            </a:r>
            <a:r>
              <a:rPr lang="en-IN" dirty="0"/>
              <a:t> as a result of </a:t>
            </a:r>
            <a:r>
              <a:rPr lang="en-IN" dirty="0" smtClean="0"/>
              <a:t>home accidents </a:t>
            </a:r>
            <a:r>
              <a:rPr lang="en-IN" dirty="0"/>
              <a:t>and, to an increasing degree</a:t>
            </a:r>
            <a:r>
              <a:rPr lang="en-IN" dirty="0">
                <a:solidFill>
                  <a:srgbClr val="FF0000"/>
                </a:solidFill>
              </a:rPr>
              <a:t>, traffic accidents</a:t>
            </a:r>
            <a:r>
              <a:rPr lang="en-IN" dirty="0"/>
              <a:t>.</a:t>
            </a:r>
          </a:p>
          <a:p>
            <a:r>
              <a:rPr lang="en-IN" dirty="0"/>
              <a:t>Children and young adolescents are particularly </a:t>
            </a:r>
            <a:r>
              <a:rPr lang="en-IN" dirty="0" smtClean="0"/>
              <a:t>vulnerable to </a:t>
            </a:r>
            <a:r>
              <a:rPr lang="en-IN" dirty="0"/>
              <a:t>domestic accidents - including </a:t>
            </a:r>
            <a:r>
              <a:rPr lang="en-IN" dirty="0">
                <a:solidFill>
                  <a:srgbClr val="FF0000"/>
                </a:solidFill>
              </a:rPr>
              <a:t>falls</a:t>
            </a:r>
            <a:r>
              <a:rPr lang="en-IN" dirty="0"/>
              <a:t>, </a:t>
            </a:r>
            <a:r>
              <a:rPr lang="en-IN" dirty="0">
                <a:solidFill>
                  <a:srgbClr val="FF0000"/>
                </a:solidFill>
              </a:rPr>
              <a:t>burns, poisoning </a:t>
            </a:r>
            <a:r>
              <a:rPr lang="en-IN" dirty="0" smtClean="0">
                <a:solidFill>
                  <a:srgbClr val="FF0000"/>
                </a:solidFill>
              </a:rPr>
              <a:t>and drowning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9592920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38200"/>
          </a:xfrm>
        </p:spPr>
        <p:txBody>
          <a:bodyPr/>
          <a:lstStyle/>
          <a:p>
            <a:r>
              <a:rPr lang="en-IN" b="1" dirty="0"/>
              <a:t>Behavioural problems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en-IN" dirty="0"/>
              <a:t>Behavioural disturbances are notable child </a:t>
            </a:r>
            <a:r>
              <a:rPr lang="en-IN" dirty="0" smtClean="0"/>
              <a:t>health problem. </a:t>
            </a:r>
          </a:p>
          <a:p>
            <a:r>
              <a:rPr lang="en-IN" dirty="0" smtClean="0"/>
              <a:t>Children </a:t>
            </a:r>
            <a:r>
              <a:rPr lang="en-IN" dirty="0">
                <a:solidFill>
                  <a:srgbClr val="FF0000"/>
                </a:solidFill>
              </a:rPr>
              <a:t>abandoned by their </a:t>
            </a:r>
            <a:r>
              <a:rPr lang="en-IN" dirty="0" smtClean="0">
                <a:solidFill>
                  <a:srgbClr val="FF0000"/>
                </a:solidFill>
              </a:rPr>
              <a:t>families </a:t>
            </a:r>
            <a:r>
              <a:rPr lang="en-IN" dirty="0" smtClean="0"/>
              <a:t>present </a:t>
            </a:r>
            <a:r>
              <a:rPr lang="en-IN" dirty="0"/>
              <a:t>severe social and health problems</a:t>
            </a:r>
            <a:r>
              <a:rPr lang="en-IN" dirty="0" smtClean="0"/>
              <a:t>.</a:t>
            </a:r>
          </a:p>
          <a:p>
            <a:r>
              <a:rPr lang="en-IN" dirty="0" smtClean="0"/>
              <a:t> </a:t>
            </a:r>
            <a:r>
              <a:rPr lang="en-IN" dirty="0"/>
              <a:t>Over </a:t>
            </a:r>
            <a:r>
              <a:rPr lang="en-IN" dirty="0" smtClean="0">
                <a:solidFill>
                  <a:srgbClr val="FF0000"/>
                </a:solidFill>
              </a:rPr>
              <a:t>60,000 children </a:t>
            </a:r>
            <a:r>
              <a:rPr lang="en-IN" dirty="0">
                <a:solidFill>
                  <a:srgbClr val="FF0000"/>
                </a:solidFill>
              </a:rPr>
              <a:t>are abandoned each year </a:t>
            </a:r>
            <a:r>
              <a:rPr lang="en-IN" dirty="0"/>
              <a:t>in India</a:t>
            </a:r>
          </a:p>
        </p:txBody>
      </p:sp>
    </p:spTree>
    <p:extLst>
      <p:ext uri="{BB962C8B-B14F-4D97-AF65-F5344CB8AC3E}">
        <p14:creationId xmlns:p14="http://schemas.microsoft.com/office/powerpoint/2010/main" xmlns="" val="24361011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r>
              <a:rPr lang="en-IN" b="1" dirty="0"/>
              <a:t>Other factors affecting the health of children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marL="514350" indent="-514350">
              <a:buAutoNum type="alphaLcPeriod"/>
            </a:pPr>
            <a:r>
              <a:rPr lang="en-IN" i="1" dirty="0" smtClean="0"/>
              <a:t>Maternal health</a:t>
            </a:r>
          </a:p>
          <a:p>
            <a:pPr marL="514350" indent="-514350">
              <a:buAutoNum type="alphaLcPeriod"/>
            </a:pPr>
            <a:r>
              <a:rPr lang="en-IN" i="1" dirty="0" smtClean="0"/>
              <a:t>Family</a:t>
            </a:r>
          </a:p>
          <a:p>
            <a:pPr marL="514350" indent="-514350">
              <a:buAutoNum type="alphaLcPeriod"/>
            </a:pPr>
            <a:r>
              <a:rPr lang="en-IN" i="1" dirty="0"/>
              <a:t>Socio-economic </a:t>
            </a:r>
            <a:r>
              <a:rPr lang="en-IN" dirty="0" smtClean="0"/>
              <a:t>circumstances</a:t>
            </a:r>
          </a:p>
          <a:p>
            <a:pPr marL="514350" indent="-514350">
              <a:buAutoNum type="alphaLcPeriod"/>
            </a:pPr>
            <a:r>
              <a:rPr lang="en-IN" i="1" dirty="0" smtClean="0"/>
              <a:t>Environment</a:t>
            </a:r>
          </a:p>
          <a:p>
            <a:pPr marL="514350" indent="-514350">
              <a:buAutoNum type="alphaLcPeriod"/>
            </a:pPr>
            <a:r>
              <a:rPr lang="en-IN" i="1" dirty="0"/>
              <a:t>Social support and health care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4359617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IN" i="1" dirty="0"/>
              <a:t>Maternal health</a:t>
            </a:r>
            <a:br>
              <a:rPr lang="en-IN" i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r>
              <a:rPr lang="en-IN" dirty="0"/>
              <a:t>A major determinant of child health is the health of </a:t>
            </a:r>
            <a:r>
              <a:rPr lang="en-IN" dirty="0" smtClean="0"/>
              <a:t>his/ her </a:t>
            </a:r>
            <a:r>
              <a:rPr lang="en-IN" dirty="0"/>
              <a:t>mother. </a:t>
            </a:r>
            <a:endParaRPr lang="en-IN" dirty="0" smtClean="0"/>
          </a:p>
          <a:p>
            <a:r>
              <a:rPr lang="en-IN" dirty="0" smtClean="0"/>
              <a:t>Child </a:t>
            </a:r>
            <a:r>
              <a:rPr lang="en-IN" dirty="0"/>
              <a:t>health is adversely affected (the risk </a:t>
            </a:r>
            <a:r>
              <a:rPr lang="en-IN" dirty="0" smtClean="0"/>
              <a:t>begin to </a:t>
            </a:r>
            <a:r>
              <a:rPr lang="en-IN" dirty="0"/>
              <a:t>appear even before birth) if the mother is malnourished, </a:t>
            </a:r>
            <a:r>
              <a:rPr lang="en-IN" dirty="0" smtClean="0"/>
              <a:t>if she </a:t>
            </a:r>
            <a:r>
              <a:rPr lang="en-IN" dirty="0"/>
              <a:t>is under 18 years (too young) or over 35 (too old), if </a:t>
            </a:r>
            <a:r>
              <a:rPr lang="en-IN" dirty="0" smtClean="0"/>
              <a:t>her last </a:t>
            </a:r>
            <a:r>
              <a:rPr lang="en-IN" dirty="0"/>
              <a:t>child was born less than 2 years ago (too close), if </a:t>
            </a:r>
            <a:r>
              <a:rPr lang="en-IN" dirty="0" smtClean="0"/>
              <a:t>she has </a:t>
            </a:r>
            <a:r>
              <a:rPr lang="en-IN" dirty="0"/>
              <a:t>already more than 4 births (too many) and if she </a:t>
            </a:r>
            <a:r>
              <a:rPr lang="en-IN" dirty="0" smtClean="0"/>
              <a:t>is deprived </a:t>
            </a:r>
            <a:r>
              <a:rPr lang="en-IN" dirty="0"/>
              <a:t>of basic pregnancy care</a:t>
            </a:r>
            <a:r>
              <a:rPr lang="en-IN" dirty="0" smtClean="0"/>
              <a:t>.</a:t>
            </a:r>
          </a:p>
          <a:p>
            <a:r>
              <a:rPr lang="en-IN" dirty="0" smtClean="0"/>
              <a:t> </a:t>
            </a:r>
            <a:r>
              <a:rPr lang="en-IN" dirty="0"/>
              <a:t>A healthy mother </a:t>
            </a:r>
            <a:r>
              <a:rPr lang="en-IN" dirty="0" smtClean="0"/>
              <a:t>brings forth </a:t>
            </a:r>
            <a:r>
              <a:rPr lang="en-IN" dirty="0"/>
              <a:t>a healthy baby, with better chances of survival</a:t>
            </a:r>
          </a:p>
        </p:txBody>
      </p:sp>
    </p:spTree>
    <p:extLst>
      <p:ext uri="{BB962C8B-B14F-4D97-AF65-F5344CB8AC3E}">
        <p14:creationId xmlns:p14="http://schemas.microsoft.com/office/powerpoint/2010/main" xmlns="" val="26584233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IN" i="1" dirty="0"/>
              <a:t>Family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62500" lnSpcReduction="20000"/>
          </a:bodyPr>
          <a:lstStyle/>
          <a:p>
            <a:r>
              <a:rPr lang="en-IN" dirty="0"/>
              <a:t>In pre-school years, the child is very much an </a:t>
            </a:r>
            <a:r>
              <a:rPr lang="en-IN" dirty="0" smtClean="0"/>
              <a:t>organic part </a:t>
            </a:r>
            <a:r>
              <a:rPr lang="en-IN" dirty="0"/>
              <a:t>of the immediate family. </a:t>
            </a:r>
            <a:endParaRPr lang="en-IN" dirty="0" smtClean="0"/>
          </a:p>
          <a:p>
            <a:r>
              <a:rPr lang="en-IN" dirty="0" smtClean="0"/>
              <a:t>Whatever </a:t>
            </a:r>
            <a:r>
              <a:rPr lang="en-IN" dirty="0"/>
              <a:t>happens to him </a:t>
            </a:r>
            <a:r>
              <a:rPr lang="en-IN" dirty="0" smtClean="0"/>
              <a:t>or her </a:t>
            </a:r>
            <a:r>
              <a:rPr lang="en-IN" dirty="0"/>
              <a:t>affects the other members of the family, and vice </a:t>
            </a:r>
            <a:r>
              <a:rPr lang="en-IN" dirty="0" smtClean="0"/>
              <a:t>versa. Therefore</a:t>
            </a:r>
            <a:r>
              <a:rPr lang="en-IN" dirty="0"/>
              <a:t>, "child health" has to be "family health</a:t>
            </a:r>
            <a:r>
              <a:rPr lang="en-IN" dirty="0" smtClean="0"/>
              <a:t>".</a:t>
            </a:r>
          </a:p>
          <a:p>
            <a:r>
              <a:rPr lang="en-IN" dirty="0" smtClean="0"/>
              <a:t> It depends </a:t>
            </a:r>
            <a:r>
              <a:rPr lang="en-IN" dirty="0"/>
              <a:t>upon the family's physical and social </a:t>
            </a:r>
            <a:r>
              <a:rPr lang="en-IN" dirty="0" smtClean="0"/>
              <a:t>environment, which </a:t>
            </a:r>
            <a:r>
              <a:rPr lang="en-IN" dirty="0"/>
              <a:t>includes its lifestyle, customs, culture, </a:t>
            </a:r>
            <a:r>
              <a:rPr lang="en-IN" dirty="0" smtClean="0"/>
              <a:t>traditional habits</a:t>
            </a:r>
            <a:r>
              <a:rPr lang="en-IN" dirty="0"/>
              <a:t>, and the childbearing and childrearing practices </a:t>
            </a:r>
            <a:r>
              <a:rPr lang="en-IN" dirty="0" smtClean="0"/>
              <a:t>are greatly </a:t>
            </a:r>
            <a:r>
              <a:rPr lang="en-IN" dirty="0"/>
              <a:t>influenced by this.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/>
              <a:t>family and </a:t>
            </a:r>
            <a:r>
              <a:rPr lang="en-IN" dirty="0" smtClean="0"/>
              <a:t>social environment </a:t>
            </a:r>
            <a:r>
              <a:rPr lang="en-IN" dirty="0"/>
              <a:t>has a considerable influence on </a:t>
            </a:r>
            <a:r>
              <a:rPr lang="en-IN" dirty="0" smtClean="0"/>
              <a:t>the development </a:t>
            </a:r>
            <a:r>
              <a:rPr lang="en-IN" dirty="0"/>
              <a:t>of speech, personality and the </a:t>
            </a:r>
            <a:r>
              <a:rPr lang="en-IN" dirty="0" smtClean="0"/>
              <a:t>intellectual potentials </a:t>
            </a:r>
            <a:r>
              <a:rPr lang="en-IN" dirty="0"/>
              <a:t>of the small child. </a:t>
            </a:r>
            <a:endParaRPr lang="en-IN" dirty="0" smtClean="0"/>
          </a:p>
          <a:p>
            <a:r>
              <a:rPr lang="en-IN" dirty="0" smtClean="0"/>
              <a:t>Other </a:t>
            </a:r>
            <a:r>
              <a:rPr lang="en-IN" dirty="0"/>
              <a:t>factors are the </a:t>
            </a:r>
            <a:r>
              <a:rPr lang="en-IN" dirty="0" smtClean="0"/>
              <a:t>family size</a:t>
            </a:r>
            <a:r>
              <a:rPr lang="en-IN" dirty="0"/>
              <a:t>, the family relationships, and family stability. </a:t>
            </a:r>
            <a:endParaRPr lang="en-IN" dirty="0" smtClean="0"/>
          </a:p>
          <a:p>
            <a:r>
              <a:rPr lang="en-IN" dirty="0" smtClean="0"/>
              <a:t>Infancy</a:t>
            </a:r>
            <a:r>
              <a:rPr lang="en-IN" dirty="0"/>
              <a:t> </a:t>
            </a:r>
            <a:r>
              <a:rPr lang="en-IN" dirty="0" smtClean="0"/>
              <a:t>and </a:t>
            </a:r>
            <a:r>
              <a:rPr lang="en-IN" dirty="0"/>
              <a:t>early childhood is the time when the child </a:t>
            </a:r>
            <a:r>
              <a:rPr lang="en-IN" dirty="0" smtClean="0"/>
              <a:t>contracts common </a:t>
            </a:r>
            <a:r>
              <a:rPr lang="en-IN" dirty="0"/>
              <a:t>contagious illness from contact with others (</a:t>
            </a:r>
            <a:r>
              <a:rPr lang="en-IN" dirty="0" smtClean="0"/>
              <a:t>older brothers </a:t>
            </a:r>
            <a:r>
              <a:rPr lang="en-IN" dirty="0"/>
              <a:t>and sisters, playmates, school-mates). </a:t>
            </a:r>
            <a:endParaRPr lang="en-IN" dirty="0" smtClean="0"/>
          </a:p>
          <a:p>
            <a:r>
              <a:rPr lang="en-IN" dirty="0" smtClean="0"/>
              <a:t>Data shows that </a:t>
            </a:r>
            <a:r>
              <a:rPr lang="en-IN" dirty="0"/>
              <a:t>the number of episodes of infectious </a:t>
            </a:r>
            <a:r>
              <a:rPr lang="en-IN" dirty="0" smtClean="0"/>
              <a:t>diarrhoea increases </a:t>
            </a:r>
            <a:r>
              <a:rPr lang="en-IN" dirty="0"/>
              <a:t>with the size of the family. </a:t>
            </a:r>
          </a:p>
          <a:p>
            <a:r>
              <a:rPr lang="en-IN" dirty="0" smtClean="0"/>
              <a:t>Studies </a:t>
            </a:r>
            <a:r>
              <a:rPr lang="en-IN" dirty="0"/>
              <a:t>also show </a:t>
            </a:r>
            <a:r>
              <a:rPr lang="en-IN" dirty="0" smtClean="0"/>
              <a:t>an increase </a:t>
            </a:r>
            <a:r>
              <a:rPr lang="en-IN" dirty="0"/>
              <a:t>in the prevalence of malnutrition in families </a:t>
            </a:r>
            <a:r>
              <a:rPr lang="en-IN" dirty="0" smtClean="0"/>
              <a:t>with more </a:t>
            </a:r>
            <a:r>
              <a:rPr lang="en-IN" dirty="0"/>
              <a:t>than 4 children. </a:t>
            </a:r>
            <a:endParaRPr lang="en-IN" dirty="0" smtClean="0"/>
          </a:p>
          <a:p>
            <a:r>
              <a:rPr lang="en-IN" dirty="0" smtClean="0"/>
              <a:t>Fewer </a:t>
            </a:r>
            <a:r>
              <a:rPr lang="en-IN" dirty="0"/>
              <a:t>children would </a:t>
            </a:r>
            <a:r>
              <a:rPr lang="en-IN" dirty="0" smtClean="0"/>
              <a:t>mean better </a:t>
            </a:r>
            <a:r>
              <a:rPr lang="en-IN" dirty="0"/>
              <a:t>nutrition, better health care, less morbidity and </a:t>
            </a:r>
            <a:r>
              <a:rPr lang="en-IN" dirty="0" smtClean="0"/>
              <a:t>lower infant </a:t>
            </a:r>
            <a:r>
              <a:rPr lang="en-IN" dirty="0"/>
              <a:t>mortality.</a:t>
            </a:r>
          </a:p>
        </p:txBody>
      </p:sp>
    </p:spTree>
    <p:extLst>
      <p:ext uri="{BB962C8B-B14F-4D97-AF65-F5344CB8AC3E}">
        <p14:creationId xmlns:p14="http://schemas.microsoft.com/office/powerpoint/2010/main" xmlns="" val="5287103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IN" i="1" dirty="0"/>
              <a:t>Socio-economic </a:t>
            </a:r>
            <a:r>
              <a:rPr lang="en-IN" dirty="0"/>
              <a:t>circumstances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IN" dirty="0"/>
              <a:t>The socio-economic situation in which the family </a:t>
            </a:r>
            <a:r>
              <a:rPr lang="en-IN" dirty="0" smtClean="0"/>
              <a:t>is placed </a:t>
            </a:r>
            <a:r>
              <a:rPr lang="en-IN" dirty="0"/>
              <a:t>is a very important factor in child health. </a:t>
            </a:r>
            <a:endParaRPr lang="en-IN" dirty="0" smtClean="0"/>
          </a:p>
          <a:p>
            <a:pPr algn="just"/>
            <a:r>
              <a:rPr lang="en-IN" dirty="0" smtClean="0"/>
              <a:t>In every region </a:t>
            </a:r>
            <a:r>
              <a:rPr lang="en-IN" dirty="0"/>
              <a:t>of the world, the physical and </a:t>
            </a:r>
            <a:r>
              <a:rPr lang="en-IN" dirty="0" smtClean="0"/>
              <a:t>intellectual development </a:t>
            </a:r>
            <a:r>
              <a:rPr lang="en-IN" dirty="0"/>
              <a:t>of children </a:t>
            </a:r>
            <a:r>
              <a:rPr lang="en-IN" dirty="0" smtClean="0"/>
              <a:t>varies </a:t>
            </a:r>
            <a:r>
              <a:rPr lang="en-IN" dirty="0"/>
              <a:t>with the family's </a:t>
            </a:r>
            <a:r>
              <a:rPr lang="en-IN" dirty="0" smtClean="0"/>
              <a:t>socioeconomic level</a:t>
            </a:r>
            <a:r>
              <a:rPr lang="en-IN" dirty="0"/>
              <a:t>. </a:t>
            </a:r>
            <a:endParaRPr lang="en-IN" dirty="0" smtClean="0"/>
          </a:p>
          <a:p>
            <a:pPr algn="just"/>
            <a:r>
              <a:rPr lang="en-IN" dirty="0" smtClean="0"/>
              <a:t>Under-privileged </a:t>
            </a:r>
            <a:r>
              <a:rPr lang="en-IN" dirty="0"/>
              <a:t>children of the same </a:t>
            </a:r>
            <a:r>
              <a:rPr lang="en-IN" dirty="0" smtClean="0"/>
              <a:t>age are </a:t>
            </a:r>
            <a:r>
              <a:rPr lang="en-IN" dirty="0"/>
              <a:t>smaller, lighter and less advanced in psychomotor </a:t>
            </a:r>
            <a:r>
              <a:rPr lang="en-IN" dirty="0" smtClean="0"/>
              <a:t>and intellectual </a:t>
            </a:r>
            <a:r>
              <a:rPr lang="en-IN" dirty="0"/>
              <a:t>performance, compared to children of </a:t>
            </a:r>
            <a:r>
              <a:rPr lang="en-IN" dirty="0" smtClean="0"/>
              <a:t>privileged group</a:t>
            </a:r>
            <a:r>
              <a:rPr lang="en-IN" dirty="0"/>
              <a:t>. </a:t>
            </a:r>
            <a:endParaRPr lang="en-IN" dirty="0" smtClean="0"/>
          </a:p>
          <a:p>
            <a:pPr algn="just"/>
            <a:r>
              <a:rPr lang="en-IN" dirty="0" smtClean="0"/>
              <a:t>A </a:t>
            </a:r>
            <a:r>
              <a:rPr lang="en-IN" dirty="0"/>
              <a:t>detailed analysis of socio-economic factors </a:t>
            </a:r>
            <a:r>
              <a:rPr lang="en-IN" dirty="0" smtClean="0"/>
              <a:t>shows the </a:t>
            </a:r>
            <a:r>
              <a:rPr lang="en-IN" dirty="0"/>
              <a:t>part played by the parents' education, profession </a:t>
            </a:r>
            <a:r>
              <a:rPr lang="en-IN" dirty="0" smtClean="0"/>
              <a:t>and income</a:t>
            </a:r>
            <a:r>
              <a:rPr lang="en-IN" dirty="0"/>
              <a:t>, their housing, the urban or rural, industrialized </a:t>
            </a:r>
            <a:r>
              <a:rPr lang="en-IN" dirty="0" smtClean="0"/>
              <a:t>or non-industrialized </a:t>
            </a:r>
            <a:r>
              <a:rPr lang="en-IN" dirty="0"/>
              <a:t>nature of the population.</a:t>
            </a:r>
          </a:p>
          <a:p>
            <a:pPr algn="just"/>
            <a:r>
              <a:rPr lang="en-IN" dirty="0"/>
              <a:t>Poverty, illiteracy (especially mothers' illiteracy) </a:t>
            </a:r>
            <a:r>
              <a:rPr lang="en-IN" dirty="0" smtClean="0"/>
              <a:t>and sickness </a:t>
            </a:r>
            <a:r>
              <a:rPr lang="en-IN" dirty="0"/>
              <a:t>create a </a:t>
            </a:r>
            <a:r>
              <a:rPr lang="en-IN" dirty="0" err="1"/>
              <a:t>viscious</a:t>
            </a:r>
            <a:r>
              <a:rPr lang="en-IN" dirty="0"/>
              <a:t> circle spanning from </a:t>
            </a:r>
            <a:r>
              <a:rPr lang="en-IN" dirty="0" smtClean="0"/>
              <a:t>one generation </a:t>
            </a:r>
            <a:r>
              <a:rPr lang="en-IN" dirty="0"/>
              <a:t>to the next, and from which it is difficult for </a:t>
            </a:r>
            <a:r>
              <a:rPr lang="en-IN" dirty="0" smtClean="0"/>
              <a:t>the individual </a:t>
            </a:r>
            <a:r>
              <a:rPr lang="en-IN" dirty="0"/>
              <a:t>to escape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 </a:t>
            </a:r>
            <a:r>
              <a:rPr lang="en-IN" dirty="0"/>
              <a:t>The differences in health between </a:t>
            </a:r>
            <a:r>
              <a:rPr lang="en-IN" dirty="0" smtClean="0"/>
              <a:t>rich and </a:t>
            </a:r>
            <a:r>
              <a:rPr lang="en-IN" dirty="0"/>
              <a:t>poor, which can be observed in all age-groups </a:t>
            </a:r>
            <a:r>
              <a:rPr lang="en-IN" dirty="0" smtClean="0"/>
              <a:t>are particularly </a:t>
            </a:r>
            <a:r>
              <a:rPr lang="en-IN" dirty="0"/>
              <a:t>striking among children.</a:t>
            </a:r>
          </a:p>
        </p:txBody>
      </p:sp>
    </p:spTree>
    <p:extLst>
      <p:ext uri="{BB962C8B-B14F-4D97-AF65-F5344CB8AC3E}">
        <p14:creationId xmlns:p14="http://schemas.microsoft.com/office/powerpoint/2010/main" xmlns="" val="33716692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IN" i="1" dirty="0"/>
              <a:t>Environment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62500" lnSpcReduction="20000"/>
          </a:bodyPr>
          <a:lstStyle/>
          <a:p>
            <a:r>
              <a:rPr lang="en-IN" dirty="0"/>
              <a:t>After the first week of a child's life, the </a:t>
            </a:r>
            <a:r>
              <a:rPr lang="en-IN" dirty="0" smtClean="0"/>
              <a:t>environmental factors </a:t>
            </a:r>
            <a:r>
              <a:rPr lang="en-IN" dirty="0"/>
              <a:t>play a very great role as determinants of infant </a:t>
            </a:r>
            <a:r>
              <a:rPr lang="en-IN" dirty="0" smtClean="0"/>
              <a:t>and childhood </a:t>
            </a:r>
            <a:r>
              <a:rPr lang="en-IN" dirty="0"/>
              <a:t>morbidity and mortality</a:t>
            </a:r>
            <a:r>
              <a:rPr lang="en-IN" dirty="0" smtClean="0"/>
              <a:t>.</a:t>
            </a:r>
          </a:p>
          <a:p>
            <a:r>
              <a:rPr lang="en-IN" dirty="0" smtClean="0"/>
              <a:t>Tetanus </a:t>
            </a:r>
            <a:r>
              <a:rPr lang="en-IN" dirty="0"/>
              <a:t>infection of </a:t>
            </a:r>
            <a:r>
              <a:rPr lang="en-IN" dirty="0" smtClean="0"/>
              <a:t>the </a:t>
            </a:r>
            <a:r>
              <a:rPr lang="en-IN" dirty="0" err="1"/>
              <a:t>newborn</a:t>
            </a:r>
            <a:r>
              <a:rPr lang="en-IN" dirty="0"/>
              <a:t> may take a heavy toll of the </a:t>
            </a:r>
            <a:r>
              <a:rPr lang="en-IN" dirty="0" err="1"/>
              <a:t>newborn</a:t>
            </a:r>
            <a:r>
              <a:rPr lang="en-IN" dirty="0"/>
              <a:t> in the </a:t>
            </a:r>
            <a:r>
              <a:rPr lang="en-IN" dirty="0" smtClean="0"/>
              <a:t>first few </a:t>
            </a:r>
            <a:r>
              <a:rPr lang="en-IN" dirty="0"/>
              <a:t>weeks of life</a:t>
            </a:r>
            <a:r>
              <a:rPr lang="en-IN" dirty="0" smtClean="0"/>
              <a:t>.</a:t>
            </a:r>
          </a:p>
          <a:p>
            <a:r>
              <a:rPr lang="en-IN" dirty="0" smtClean="0"/>
              <a:t> </a:t>
            </a:r>
            <a:r>
              <a:rPr lang="en-IN" dirty="0"/>
              <a:t>Diarrhoea, pneumonia and </a:t>
            </a:r>
            <a:r>
              <a:rPr lang="en-IN" dirty="0" smtClean="0"/>
              <a:t>other infections </a:t>
            </a:r>
            <a:r>
              <a:rPr lang="en-IN" dirty="0"/>
              <a:t>bacterial, viral and parasitic - are </a:t>
            </a:r>
            <a:r>
              <a:rPr lang="en-IN" dirty="0" smtClean="0"/>
              <a:t>extremely common </a:t>
            </a:r>
            <a:r>
              <a:rPr lang="en-IN" dirty="0"/>
              <a:t>in children exposed to insanitary and </a:t>
            </a:r>
            <a:r>
              <a:rPr lang="en-IN" dirty="0" smtClean="0"/>
              <a:t>hostile environment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/>
              <a:t>stages at which these infections </a:t>
            </a:r>
            <a:r>
              <a:rPr lang="en-IN" dirty="0" smtClean="0"/>
              <a:t>occur vary </a:t>
            </a:r>
            <a:r>
              <a:rPr lang="en-IN" dirty="0"/>
              <a:t>according to the ecological conditions, home </a:t>
            </a:r>
            <a:r>
              <a:rPr lang="en-IN" dirty="0" smtClean="0"/>
              <a:t>and family </a:t>
            </a:r>
            <a:r>
              <a:rPr lang="en-IN" dirty="0"/>
              <a:t>hygiene, local epidemiological conditions and </a:t>
            </a:r>
            <a:r>
              <a:rPr lang="en-IN" dirty="0" smtClean="0"/>
              <a:t>the extent </a:t>
            </a:r>
            <a:r>
              <a:rPr lang="en-IN" dirty="0"/>
              <a:t>to which they come into contact with earth, water </a:t>
            </a:r>
            <a:r>
              <a:rPr lang="en-IN" dirty="0" smtClean="0"/>
              <a:t>and above </a:t>
            </a:r>
            <a:r>
              <a:rPr lang="en-IN" dirty="0"/>
              <a:t>all with adults and other children. </a:t>
            </a:r>
            <a:endParaRPr lang="en-IN" dirty="0" smtClean="0"/>
          </a:p>
          <a:p>
            <a:r>
              <a:rPr lang="en-IN" dirty="0" smtClean="0"/>
              <a:t>An insufficient supply </a:t>
            </a:r>
            <a:r>
              <a:rPr lang="en-IN" dirty="0"/>
              <a:t>of safe water, inadequate disposal of human </a:t>
            </a:r>
            <a:r>
              <a:rPr lang="en-IN" dirty="0" smtClean="0"/>
              <a:t>excreta and </a:t>
            </a:r>
            <a:r>
              <a:rPr lang="en-IN" dirty="0"/>
              <a:t>other waste, an abundance of insects and other </a:t>
            </a:r>
            <a:r>
              <a:rPr lang="en-IN" dirty="0" smtClean="0"/>
              <a:t>disease carriers </a:t>
            </a:r>
            <a:r>
              <a:rPr lang="en-IN" dirty="0"/>
              <a:t>are among the environmental factors </a:t>
            </a:r>
            <a:r>
              <a:rPr lang="en-IN" dirty="0" smtClean="0"/>
              <a:t>continuously menacing </a:t>
            </a:r>
            <a:r>
              <a:rPr lang="en-IN" dirty="0"/>
              <a:t>family health.</a:t>
            </a:r>
          </a:p>
          <a:p>
            <a:r>
              <a:rPr lang="en-IN" dirty="0"/>
              <a:t>Another important factor which influences </a:t>
            </a:r>
            <a:r>
              <a:rPr lang="en-IN" dirty="0" smtClean="0"/>
              <a:t>child development </a:t>
            </a:r>
            <a:r>
              <a:rPr lang="en-IN" dirty="0"/>
              <a:t>is environmental stimulations. </a:t>
            </a:r>
            <a:endParaRPr lang="en-IN" dirty="0" smtClean="0"/>
          </a:p>
          <a:p>
            <a:r>
              <a:rPr lang="en-IN" dirty="0" smtClean="0"/>
              <a:t>Children also develop </a:t>
            </a:r>
            <a:r>
              <a:rPr lang="en-IN" dirty="0"/>
              <a:t>skills if they are given the opportunity. </a:t>
            </a:r>
            <a:endParaRPr lang="en-IN" dirty="0" smtClean="0"/>
          </a:p>
          <a:p>
            <a:r>
              <a:rPr lang="en-IN" dirty="0" smtClean="0"/>
              <a:t>Stimulation, particularly </a:t>
            </a:r>
            <a:r>
              <a:rPr lang="en-IN" dirty="0"/>
              <a:t>the interaction with people who take </a:t>
            </a:r>
            <a:r>
              <a:rPr lang="en-IN" dirty="0" smtClean="0"/>
              <a:t>interest and </a:t>
            </a:r>
            <a:r>
              <a:rPr lang="en-IN" dirty="0"/>
              <a:t>talk to them helps children to develop. </a:t>
            </a:r>
            <a:endParaRPr lang="en-IN" dirty="0" smtClean="0"/>
          </a:p>
          <a:p>
            <a:r>
              <a:rPr lang="en-IN" dirty="0" smtClean="0"/>
              <a:t>Other </a:t>
            </a:r>
            <a:r>
              <a:rPr lang="en-IN" dirty="0"/>
              <a:t>sources </a:t>
            </a:r>
            <a:r>
              <a:rPr lang="en-IN" dirty="0" smtClean="0"/>
              <a:t>of environmental </a:t>
            </a:r>
            <a:r>
              <a:rPr lang="en-IN" dirty="0"/>
              <a:t>stimulation are the radio, TV and </a:t>
            </a:r>
            <a:r>
              <a:rPr lang="en-IN" dirty="0" smtClean="0"/>
              <a:t>illustrated magazines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864401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growth curve children- refere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224216" cy="692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256163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581"/>
            <a:ext cx="9144000" cy="887819"/>
          </a:xfrm>
        </p:spPr>
        <p:txBody>
          <a:bodyPr/>
          <a:lstStyle/>
          <a:p>
            <a:r>
              <a:rPr lang="en-IN" i="1" dirty="0"/>
              <a:t>Social support and health care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Other factors affecting the health status of </a:t>
            </a:r>
            <a:r>
              <a:rPr lang="en-IN" dirty="0" smtClean="0"/>
              <a:t>children include </a:t>
            </a:r>
            <a:r>
              <a:rPr lang="en-IN" dirty="0"/>
              <a:t>community and social support measures, </a:t>
            </a:r>
            <a:r>
              <a:rPr lang="en-IN" dirty="0" smtClean="0"/>
              <a:t>ranging from </a:t>
            </a:r>
            <a:r>
              <a:rPr lang="en-IN" dirty="0" err="1"/>
              <a:t>creches</a:t>
            </a:r>
            <a:r>
              <a:rPr lang="en-IN" dirty="0"/>
              <a:t> and day care facilities to organized health </a:t>
            </a:r>
            <a:r>
              <a:rPr lang="en-IN" dirty="0" smtClean="0"/>
              <a:t>care systems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383387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WHO child growth standards, 20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88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43798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Growth chart used in Indi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736" r="16982"/>
          <a:stretch/>
        </p:blipFill>
        <p:spPr bwMode="auto">
          <a:xfrm>
            <a:off x="-3545" y="0"/>
            <a:ext cx="7961852" cy="699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17793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Uses of Growth ch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883" y="0"/>
            <a:ext cx="905617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47897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IN" b="1" dirty="0"/>
              <a:t>CARE OF THE PRE-SCHOOL CHILD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lnSpcReduction="10000"/>
          </a:bodyPr>
          <a:lstStyle/>
          <a:p>
            <a:r>
              <a:rPr lang="en-IN" dirty="0"/>
              <a:t>Children between 1-4 years of age are generally </a:t>
            </a:r>
            <a:r>
              <a:rPr lang="en-IN" dirty="0" smtClean="0"/>
              <a:t>called pre-school </a:t>
            </a:r>
            <a:r>
              <a:rPr lang="en-IN" dirty="0"/>
              <a:t>age children or </a:t>
            </a:r>
            <a:r>
              <a:rPr lang="en-IN" dirty="0">
                <a:solidFill>
                  <a:srgbClr val="FF0000"/>
                </a:solidFill>
              </a:rPr>
              <a:t>toddlers</a:t>
            </a:r>
            <a:r>
              <a:rPr lang="en-IN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IN" dirty="0"/>
              <a:t>The pre-school age is distinguished by the </a:t>
            </a:r>
            <a:r>
              <a:rPr lang="en-IN" dirty="0" smtClean="0"/>
              <a:t>following characteristics </a:t>
            </a:r>
            <a:r>
              <a:rPr lang="en-IN" dirty="0"/>
              <a:t>:</a:t>
            </a:r>
          </a:p>
          <a:p>
            <a:pPr marL="514350" indent="-514350">
              <a:buAutoNum type="arabicPeriod"/>
            </a:pPr>
            <a:r>
              <a:rPr lang="en-IN" i="1" dirty="0" smtClean="0"/>
              <a:t>Large numbers</a:t>
            </a:r>
          </a:p>
          <a:p>
            <a:pPr marL="514350" indent="-514350">
              <a:buAutoNum type="arabicPeriod"/>
            </a:pPr>
            <a:r>
              <a:rPr lang="en-US" i="1" dirty="0" smtClean="0"/>
              <a:t>Mortality</a:t>
            </a:r>
          </a:p>
          <a:p>
            <a:pPr marL="514350" indent="-514350">
              <a:buAutoNum type="arabicPeriod"/>
            </a:pPr>
            <a:r>
              <a:rPr lang="en-US" i="1" dirty="0" smtClean="0"/>
              <a:t>Morbidity</a:t>
            </a:r>
          </a:p>
          <a:p>
            <a:pPr marL="514350" indent="-514350">
              <a:buAutoNum type="arabicPeriod"/>
            </a:pPr>
            <a:r>
              <a:rPr lang="en-IN" i="1" dirty="0" smtClean="0"/>
              <a:t>Growth </a:t>
            </a:r>
            <a:r>
              <a:rPr lang="en-IN" i="1" dirty="0"/>
              <a:t>and </a:t>
            </a:r>
            <a:r>
              <a:rPr lang="en-IN" i="1" dirty="0" smtClean="0"/>
              <a:t>development</a:t>
            </a:r>
          </a:p>
          <a:p>
            <a:pPr marL="514350" indent="-514350">
              <a:buAutoNum type="arabicPeriod"/>
            </a:pPr>
            <a:r>
              <a:rPr lang="en-US" i="1" dirty="0" smtClean="0"/>
              <a:t>Accessibility</a:t>
            </a:r>
          </a:p>
          <a:p>
            <a:pPr marL="514350" indent="-514350">
              <a:buAutoNum type="arabicPeriod"/>
            </a:pPr>
            <a:r>
              <a:rPr lang="en-IN" i="1" dirty="0" smtClean="0"/>
              <a:t>Prevention </a:t>
            </a:r>
            <a:r>
              <a:rPr lang="en-IN" dirty="0"/>
              <a:t>in </a:t>
            </a:r>
            <a:r>
              <a:rPr lang="en-IN" i="1" dirty="0"/>
              <a:t>childhood of health problems </a:t>
            </a:r>
            <a:r>
              <a:rPr lang="en-IN" dirty="0" smtClean="0"/>
              <a:t>in </a:t>
            </a:r>
            <a:r>
              <a:rPr lang="en-IN" i="1" dirty="0" smtClean="0"/>
              <a:t>adult </a:t>
            </a:r>
            <a:r>
              <a:rPr lang="en-IN" i="1" dirty="0"/>
              <a:t>life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906372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dirty="0" smtClean="0"/>
              <a:t>LARGE NUMBERS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991600" cy="5638800"/>
          </a:xfrm>
        </p:spPr>
        <p:txBody>
          <a:bodyPr>
            <a:normAutofit/>
          </a:bodyPr>
          <a:lstStyle/>
          <a:p>
            <a:r>
              <a:rPr lang="en-IN" dirty="0"/>
              <a:t>Pre-school age children (1-4 years) represent </a:t>
            </a:r>
            <a:r>
              <a:rPr lang="en-IN" dirty="0" smtClean="0"/>
              <a:t>about 9</a:t>
            </a:r>
            <a:r>
              <a:rPr lang="en-IN" dirty="0"/>
              <a:t>. 7 per cent of the general population in India</a:t>
            </a:r>
            <a:r>
              <a:rPr lang="en-IN" dirty="0" smtClean="0"/>
              <a:t>.</a:t>
            </a:r>
          </a:p>
          <a:p>
            <a:r>
              <a:rPr lang="en-IN" dirty="0" smtClean="0"/>
              <a:t> </a:t>
            </a:r>
            <a:r>
              <a:rPr lang="en-IN" dirty="0"/>
              <a:t>A </a:t>
            </a:r>
            <a:r>
              <a:rPr lang="en-IN" dirty="0" smtClean="0"/>
              <a:t>large majority </a:t>
            </a:r>
            <a:r>
              <a:rPr lang="en-IN" dirty="0"/>
              <a:t>of these children live in rural and tribal areas and </a:t>
            </a:r>
            <a:r>
              <a:rPr lang="en-IN" dirty="0" smtClean="0"/>
              <a:t>in urban </a:t>
            </a:r>
            <a:r>
              <a:rPr lang="en-IN" dirty="0"/>
              <a:t>slums. </a:t>
            </a:r>
            <a:endParaRPr lang="en-IN" dirty="0" smtClean="0"/>
          </a:p>
          <a:p>
            <a:r>
              <a:rPr lang="en-IN" dirty="0" smtClean="0"/>
              <a:t>They </a:t>
            </a:r>
            <a:r>
              <a:rPr lang="en-IN" dirty="0"/>
              <a:t>are entitled </a:t>
            </a:r>
            <a:r>
              <a:rPr lang="en-IN" dirty="0" smtClean="0"/>
              <a:t>to a </a:t>
            </a:r>
            <a:r>
              <a:rPr lang="en-IN" dirty="0"/>
              <a:t>large share of health and social services. </a:t>
            </a:r>
            <a:endParaRPr lang="en-IN" dirty="0" smtClean="0"/>
          </a:p>
          <a:p>
            <a:r>
              <a:rPr lang="en-IN" dirty="0" smtClean="0"/>
              <a:t>Children</a:t>
            </a:r>
            <a:r>
              <a:rPr lang="en-IN" dirty="0"/>
              <a:t> </a:t>
            </a:r>
            <a:r>
              <a:rPr lang="en-IN" dirty="0" smtClean="0"/>
              <a:t>are </a:t>
            </a:r>
            <a:r>
              <a:rPr lang="en-IN" dirty="0"/>
              <a:t>the human resources of the future. </a:t>
            </a:r>
            <a:endParaRPr lang="en-IN" dirty="0" smtClean="0"/>
          </a:p>
          <a:p>
            <a:r>
              <a:rPr lang="en-IN" dirty="0" smtClean="0"/>
              <a:t>Their </a:t>
            </a:r>
            <a:r>
              <a:rPr lang="en-IN" dirty="0"/>
              <a:t>development </a:t>
            </a:r>
            <a:r>
              <a:rPr lang="en-IN" dirty="0" smtClean="0"/>
              <a:t>is in </a:t>
            </a:r>
            <a:r>
              <a:rPr lang="en-IN" dirty="0"/>
              <a:t>the interest of the total national development; </a:t>
            </a:r>
            <a:r>
              <a:rPr lang="en-IN" dirty="0" smtClean="0"/>
              <a:t>they </a:t>
            </a:r>
            <a:r>
              <a:rPr lang="en-IN" dirty="0"/>
              <a:t>need special attention. </a:t>
            </a:r>
          </a:p>
        </p:txBody>
      </p:sp>
    </p:spTree>
    <p:extLst>
      <p:ext uri="{BB962C8B-B14F-4D97-AF65-F5344CB8AC3E}">
        <p14:creationId xmlns:p14="http://schemas.microsoft.com/office/powerpoint/2010/main" xmlns="" val="1924492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IN" i="1" dirty="0"/>
              <a:t>Mortality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r>
              <a:rPr lang="en-IN" dirty="0"/>
              <a:t>The pre-school age (1-4 years) mortality in India </a:t>
            </a:r>
            <a:r>
              <a:rPr lang="en-IN" dirty="0" smtClean="0"/>
              <a:t>is 2.3 </a:t>
            </a:r>
            <a:r>
              <a:rPr lang="en-IN" dirty="0"/>
              <a:t>per cent of all deaths. </a:t>
            </a:r>
          </a:p>
          <a:p>
            <a:r>
              <a:rPr lang="en-IN" dirty="0"/>
              <a:t>due to infection and malnutrition is characteristic of this </a:t>
            </a:r>
            <a:r>
              <a:rPr lang="en-IN" dirty="0" smtClean="0"/>
              <a:t>age group </a:t>
            </a:r>
            <a:r>
              <a:rPr lang="en-IN" dirty="0"/>
              <a:t>in underprivileged areas. </a:t>
            </a:r>
            <a:endParaRPr lang="en-IN" dirty="0" smtClean="0"/>
          </a:p>
          <a:p>
            <a:r>
              <a:rPr lang="en-IN" dirty="0" smtClean="0"/>
              <a:t>Malnutrition </a:t>
            </a:r>
            <a:r>
              <a:rPr lang="en-IN" dirty="0"/>
              <a:t>was shown to </a:t>
            </a:r>
            <a:r>
              <a:rPr lang="en-IN" dirty="0" smtClean="0"/>
              <a:t>be an </a:t>
            </a:r>
            <a:r>
              <a:rPr lang="en-IN" dirty="0"/>
              <a:t>underlying cause in 3.4 per cent of all deaths in </a:t>
            </a:r>
            <a:r>
              <a:rPr lang="en-IN" dirty="0" smtClean="0"/>
              <a:t>young children </a:t>
            </a:r>
            <a:r>
              <a:rPr lang="en-IN" dirty="0"/>
              <a:t>and associated cause in no less than 46 per cent</a:t>
            </a:r>
          </a:p>
        </p:txBody>
      </p:sp>
    </p:spTree>
    <p:extLst>
      <p:ext uri="{BB962C8B-B14F-4D97-AF65-F5344CB8AC3E}">
        <p14:creationId xmlns:p14="http://schemas.microsoft.com/office/powerpoint/2010/main" xmlns="" val="343338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2338</Words>
  <Application>Microsoft Office PowerPoint</Application>
  <PresentationFormat>On-screen Show (4:3)</PresentationFormat>
  <Paragraphs>148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GROWTH CURVE</vt:lpstr>
      <vt:lpstr>GROWTH CHART</vt:lpstr>
      <vt:lpstr>Slide 3</vt:lpstr>
      <vt:lpstr>Slide 4</vt:lpstr>
      <vt:lpstr>Slide 5</vt:lpstr>
      <vt:lpstr>Slide 6</vt:lpstr>
      <vt:lpstr>CARE OF THE PRE-SCHOOL CHILD</vt:lpstr>
      <vt:lpstr>LARGE NUMBERS</vt:lpstr>
      <vt:lpstr>Mortality</vt:lpstr>
      <vt:lpstr>Morbidity</vt:lpstr>
      <vt:lpstr>Growth and development</vt:lpstr>
      <vt:lpstr>Accessibility</vt:lpstr>
      <vt:lpstr>Prevention in childhood of health problems in adult life</vt:lpstr>
      <vt:lpstr>CHILD HEALTH PROBLEMS</vt:lpstr>
      <vt:lpstr>Slide 15</vt:lpstr>
      <vt:lpstr>Slide 16</vt:lpstr>
      <vt:lpstr>Slide 17</vt:lpstr>
      <vt:lpstr>Micronutrient malnutrition</vt:lpstr>
      <vt:lpstr>Nutritional anaemia</vt:lpstr>
      <vt:lpstr>Vitamin A deficiency</vt:lpstr>
      <vt:lpstr>Iodine deficiency</vt:lpstr>
      <vt:lpstr>Infectious and parasitic diseases</vt:lpstr>
      <vt:lpstr>Accidents and poisoning</vt:lpstr>
      <vt:lpstr>Behavioural problems</vt:lpstr>
      <vt:lpstr>Other factors affecting the health of children</vt:lpstr>
      <vt:lpstr>Maternal health </vt:lpstr>
      <vt:lpstr>Family</vt:lpstr>
      <vt:lpstr>Socio-economic circumstances</vt:lpstr>
      <vt:lpstr>Environment</vt:lpstr>
      <vt:lpstr>Social support and health care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CURVE</dc:title>
  <dc:creator>Ajith.V.S.</dc:creator>
  <cp:lastModifiedBy>Dept. Of CM</cp:lastModifiedBy>
  <cp:revision>42</cp:revision>
  <dcterms:created xsi:type="dcterms:W3CDTF">2006-08-16T00:00:00Z</dcterms:created>
  <dcterms:modified xsi:type="dcterms:W3CDTF">2020-11-05T05:14:47Z</dcterms:modified>
</cp:coreProperties>
</file>